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48" r:id="rId2"/>
  </p:sldMasterIdLst>
  <p:notesMasterIdLst>
    <p:notesMasterId r:id="rId14"/>
  </p:notesMasterIdLst>
  <p:sldIdLst>
    <p:sldId id="256" r:id="rId3"/>
    <p:sldId id="260" r:id="rId4"/>
    <p:sldId id="271" r:id="rId5"/>
    <p:sldId id="272" r:id="rId6"/>
    <p:sldId id="273" r:id="rId7"/>
    <p:sldId id="269" r:id="rId8"/>
    <p:sldId id="261" r:id="rId9"/>
    <p:sldId id="265" r:id="rId10"/>
    <p:sldId id="274" r:id="rId11"/>
    <p:sldId id="270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5DD"/>
    <a:srgbClr val="ACBFC3"/>
    <a:srgbClr val="CCA07F"/>
    <a:srgbClr val="EEDCCD"/>
    <a:srgbClr val="A28777"/>
    <a:srgbClr val="F0E1D2"/>
    <a:srgbClr val="608686"/>
    <a:srgbClr val="10161B"/>
    <a:srgbClr val="8EA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69FA6-3191-4DA9-AF5D-8FB773B1D22C}" v="16" dt="2022-09-27T09:34:25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/>
    <p:restoredTop sz="80495"/>
  </p:normalViewPr>
  <p:slideViewPr>
    <p:cSldViewPr snapToGrid="0" showGuides="1">
      <p:cViewPr varScale="1">
        <p:scale>
          <a:sx n="65" d="100"/>
          <a:sy n="65" d="100"/>
        </p:scale>
        <p:origin x="14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0AE5C-EAC7-9741-85DF-81408636803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88A01-22C7-7947-8C4D-3B4C66152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8A01-22C7-7947-8C4D-3B4C66152C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0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Stimulus: Show one image at a time and ask the group: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see?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tell anything about what this person is like? If so, what do you think they are like? 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answers such as ‘not sure, it’s just a feeling’ (emergent: ‘can feelings tell us what things are?’ or ‘what can we learn from feelings?’)  or ‘I don’t think you can tell anything about them’ - open up the latter (e.g. ‘can you say more about that?’). 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may also have divergent views on the gender of the person in the third portrait. Allow them to express their ideas, and if a student is trying to refer to that person without committing themselves to deciding, you can suggest they talk about ‘the person’ and use ‘they’ pronouns. 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person does identify as a man, and you can choose whether or not you reveal this to the group. On one understanding of gender, you can’t tell someone’s gender by looking.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8A01-22C7-7947-8C4D-3B4C66152C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3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Stimulus: Show one image at a time and ask the group: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see?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tell anything about what this person is like? If so, what do you think they are like? 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answers such as ‘not sure, it’s just a feeling’ (emergent: ‘can feelings tell us what things are?’ or ‘what can we learn from feelings?’)  or ‘I don’t think you can tell anything about them’ - open up the latter (e.g. ‘can you say more about that?’). 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may also have divergent views on the gender of the person in the third portrait. Allow them to express their ideas, and if a student is trying to refer to that person without committing themselves to deciding, you can suggest they talk about ‘the person’ and use ‘they’ pronouns. 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person does identify as a man, and you can choose whether or not you reveal this to the group. On one understanding of gender, you can’t tell someone’s gender by looking.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8A01-22C7-7947-8C4D-3B4C66152C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4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Stimulus: Show one image at a time and ask the group: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see?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tell anything about what this person is like? If so, what do you think they are like? 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answers such as ‘not sure, it’s just a feeling’ (emergent: ‘can feelings tell us what things are?’ or ‘what can we learn from feelings?’)  or ‘I don’t think you can tell anything about them’ - open up the latter (e.g. ‘can you say more about that?’). 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may also have divergent views on the gender of the person in the third portrait. Allow them to express their ideas, and if a student is trying to refer to that person without committing themselves to deciding, you can suggest they talk about ‘the person’ and use ‘they’ pronouns. 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person does identify as a man, and you can choose whether or not you reveal this to the group. On one understanding of gender, you can’t tell someone’s gender by looking.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8A01-22C7-7947-8C4D-3B4C66152C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6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them to talk in pairs for 2 minutes before asking the whole group.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nested questions </a:t>
            </a:r>
            <a:endParaRPr lang="en-GB" b="0" dirty="0">
              <a:effectLst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tells us more about someone, 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face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body,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clothes,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objects around them,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location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colours used in the portrait?</a:t>
            </a:r>
          </a:p>
          <a:p>
            <a:pPr lvl="1"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portrait tell you about a person?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tell anything about someone from their portrait? </a:t>
            </a:r>
          </a:p>
          <a:p>
            <a:pPr rtl="0"/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emergent questions</a:t>
            </a:r>
            <a:endParaRPr lang="en-GB" b="0" dirty="0">
              <a:effectLst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 portrait tell us about a person or a scenario?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 portrait tell you about something other than a person? 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 portrait tell you anything about the artist who made it?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8A01-22C7-7947-8C4D-3B4C66152C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8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them to talk in pairs for 2 minutes before asking the whole group.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nested questions </a:t>
            </a:r>
            <a:endParaRPr lang="en-GB" b="0" dirty="0">
              <a:effectLst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tells us more about someone, 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face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body,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clothes,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objects around them,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location</a:t>
            </a:r>
          </a:p>
          <a:p>
            <a:pPr lvl="1"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colours used in the portrait?</a:t>
            </a:r>
          </a:p>
          <a:p>
            <a:pPr lvl="1"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portrait tell you about a person?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tell anything about someone from their portrait? </a:t>
            </a:r>
          </a:p>
          <a:p>
            <a:pPr rtl="0"/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emergent questions</a:t>
            </a:r>
            <a:endParaRPr lang="en-GB" b="0" dirty="0">
              <a:effectLst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 portrait tell us about a person or a scenario?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 portrait tell you about something other than a person? 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 portrait tell you anything about the artist who made it?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8A01-22C7-7947-8C4D-3B4C66152C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0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your students to choose between: 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a self-portrait. Encourage them to think about how best to show themselves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face or not, with objects, a location that is meaningful to them; what materials they will choose (2D or 3D, photo / paint / drawing / sculpture), colours, size 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a comic strip of one of the people in the images above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 a story about one of the people in the images above</a:t>
            </a:r>
          </a:p>
          <a:p>
            <a:pPr rtl="0" fontAlgn="base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students to look at each others’ work, before and after completion. Invite them to comment on what they notice or like about each other’s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8A01-22C7-7947-8C4D-3B4C66152C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0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nested questions:</a:t>
            </a:r>
            <a:endParaRPr lang="en-GB" b="0" dirty="0">
              <a:effectLst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drawing something change how you think/feel?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learn through looking carefully?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creativity help us think?</a:t>
            </a:r>
            <a:br>
              <a:rPr lang="en-GB" b="0" dirty="0">
                <a:effectLst/>
              </a:rPr>
            </a:br>
            <a:br>
              <a:rPr lang="en-GB" b="0" dirty="0">
                <a:effectLst/>
              </a:rPr>
            </a:b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emergent questions:</a:t>
            </a:r>
            <a:endParaRPr lang="en-GB" b="0" dirty="0">
              <a:effectLst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important to look?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important to tell stories?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makes us good/bad at something? How can we tell?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8A01-22C7-7947-8C4D-3B4C66152C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2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0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B800-8C7B-95CA-3DA8-ABE2B752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584200"/>
            <a:ext cx="10909300" cy="1836738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FA0F1-92F7-1E18-029C-99EBA314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2420938"/>
            <a:ext cx="10909300" cy="165576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5E37A-8BE6-9C92-5AB0-058816038FA4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NATIONAL GALLERIES OF SCOTLAND </a:t>
            </a:r>
            <a:r>
              <a:rPr lang="en-GB" sz="1000" b="1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175285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bheading and Content - Aqu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90E-2777-16C0-2AE7-40188101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35F2-D557-ED84-A0D2-6C76554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2421879"/>
            <a:ext cx="10892750" cy="27479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19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ubheading and Content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90E-2777-16C0-2AE7-40188101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35F2-D557-ED84-A0D2-6C76554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2421879"/>
            <a:ext cx="10892750" cy="27479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edit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90E-2777-16C0-2AE7-40188101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8" y="610142"/>
            <a:ext cx="10892750" cy="494263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35F2-D557-ED84-A0D2-6C76554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1199408"/>
            <a:ext cx="10892750" cy="50484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1600">
                <a:latin typeface="+mn-lt"/>
              </a:defRPr>
            </a:lvl1pPr>
            <a:lvl2pPr marL="457200" indent="0">
              <a:lnSpc>
                <a:spcPct val="100000"/>
              </a:lnSpc>
              <a:spcAft>
                <a:spcPts val="300"/>
              </a:spcAft>
              <a:buNone/>
              <a:defRPr sz="1600">
                <a:latin typeface="+mn-lt"/>
              </a:defRPr>
            </a:lvl2pPr>
            <a:lvl3pPr marL="914400" indent="0">
              <a:lnSpc>
                <a:spcPct val="100000"/>
              </a:lnSpc>
              <a:spcAft>
                <a:spcPts val="300"/>
              </a:spcAft>
              <a:buNone/>
              <a:defRPr sz="1600">
                <a:latin typeface="+mn-lt"/>
              </a:defRPr>
            </a:lvl3pPr>
            <a:lvl4pPr marL="1371600" indent="0">
              <a:lnSpc>
                <a:spcPct val="100000"/>
              </a:lnSpc>
              <a:spcAft>
                <a:spcPts val="300"/>
              </a:spcAft>
              <a:buNone/>
              <a:defRPr sz="1600">
                <a:latin typeface="+mn-lt"/>
              </a:defRPr>
            </a:lvl4pPr>
            <a:lvl5pPr marL="1828800" indent="0">
              <a:lnSpc>
                <a:spcPct val="100000"/>
              </a:lnSpc>
              <a:spcAft>
                <a:spcPts val="300"/>
              </a:spcAft>
              <a:buNone/>
              <a:defRPr sz="16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340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247B-8692-F18A-744E-A794B072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88E97-A82D-C9E6-9D7F-F3253C28F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68AD3-AB18-0324-D945-CBD054EF09C7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NATIONAL GALLERIES OF SCOTLAND </a:t>
            </a:r>
            <a:r>
              <a:rPr lang="en-GB" sz="1000" b="1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170428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7283-CE74-C5CC-1D00-9EAD2B0F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686F-9C48-B82F-0EDF-1F60093C4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FBA4E-1E64-C611-2325-3A48F5A3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7226C-4BA7-9F06-4D84-13E41F333AA8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NATIONAL GALLERIES OF SCOTLAND </a:t>
            </a:r>
            <a:r>
              <a:rPr lang="en-GB" sz="1000" b="1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352593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148F-AE15-6AD3-28A4-F6F4200E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9A871-C86F-4BD3-8F88-EE654E77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7A839-AD04-73BB-3E75-A30E17F3C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E71D8-3535-A1E5-AF3B-E2856B544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FF775-6AA6-ED98-BB4B-026FE615C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F110D-6226-6FB6-7B64-F8412BBDEBA1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NATIONAL GALLERIES OF SCOTLAND </a:t>
            </a:r>
            <a:r>
              <a:rPr lang="en-GB" sz="1000" b="1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29909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E688-DAF4-945F-97C6-EDC29D59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8E6CC-C2EC-9F8D-5766-3D6CA21F580E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NATIONAL GALLERIES OF SCOTLAND </a:t>
            </a:r>
            <a:r>
              <a:rPr lang="en-GB" sz="1000" b="1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239421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626056-359F-D843-75EF-F161D28BDD8C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NATIONAL GALLERIES OF SCOTLAND </a:t>
            </a:r>
            <a:r>
              <a:rPr lang="en-GB" sz="1000" b="1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2823642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BFDE1-00EF-408D-8943-5A8180E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D11D-1627-4240-9F36-A20A27CA7893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754EB-EDAB-460D-8FAF-E9E01B19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856E-2F4E-4103-9AC3-68D9AB6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780-D3A4-4CEF-80E7-5EDA890BC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3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B800-8C7B-95CA-3DA8-ABE2B752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584200"/>
            <a:ext cx="10909300" cy="1836738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FA0F1-92F7-1E18-029C-99EBA314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2420938"/>
            <a:ext cx="10909300" cy="165576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642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B800-8C7B-95CA-3DA8-ABE2B752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584200"/>
            <a:ext cx="10909300" cy="1836738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FA0F1-92F7-1E18-029C-99EBA314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2420938"/>
            <a:ext cx="10909300" cy="165576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6D7E4-70DA-523E-08E6-F555DB9CA9D6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NATIONAL GALLERIES OF SCOTLAND </a:t>
            </a:r>
            <a:r>
              <a:rPr lang="en-GB" sz="1000" b="1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221304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B800-8C7B-95CA-3DA8-ABE2B752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584200"/>
            <a:ext cx="10909300" cy="1836738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FA0F1-92F7-1E18-029C-99EBA314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2420938"/>
            <a:ext cx="10909300" cy="165576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6D7E4-70DA-523E-08E6-F555DB9CA9D6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NATIONAL GALLERIES OF SCOTLAND </a:t>
            </a:r>
            <a:r>
              <a:rPr lang="en-GB" sz="1000" b="1" dirty="0">
                <a:solidFill>
                  <a:schemeClr val="bg1"/>
                </a:solidFill>
              </a:rPr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1286428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B800-8C7B-95CA-3DA8-ABE2B752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584200"/>
            <a:ext cx="10909300" cy="1836738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FA0F1-92F7-1E18-029C-99EBA314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2420938"/>
            <a:ext cx="10909300" cy="165576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7495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90E-2777-16C0-2AE7-40188101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35F2-D557-ED84-A0D2-6C765546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56C44-BBCD-CC50-E0AE-F498CE35F702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NATIONAL GALLERIES OF SCOTLAND </a:t>
            </a:r>
            <a:r>
              <a:rPr lang="en-GB" sz="1000" b="1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301768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heading and Content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90E-2777-16C0-2AE7-40188101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35F2-D557-ED84-A0D2-6C76554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2421879"/>
            <a:ext cx="10892750" cy="27479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1pPr>
            <a:lvl2pPr marL="45720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2pPr>
            <a:lvl3pPr marL="91440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3pPr>
            <a:lvl4pPr marL="137160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4pPr>
            <a:lvl5pPr marL="182880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22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heading and Content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90E-2777-16C0-2AE7-40188101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35F2-D557-ED84-A0D2-6C76554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2421879"/>
            <a:ext cx="10892750" cy="27479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1pPr>
            <a:lvl2pPr marL="45720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2pPr>
            <a:lvl3pPr marL="91440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3pPr>
            <a:lvl4pPr marL="137160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4pPr>
            <a:lvl5pPr marL="1828800" indent="0">
              <a:lnSpc>
                <a:spcPct val="100000"/>
              </a:lnSpc>
              <a:spcAft>
                <a:spcPts val="400"/>
              </a:spcAft>
              <a:buNone/>
              <a:defRPr sz="36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67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heading and Content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90E-2777-16C0-2AE7-40188101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35F2-D557-ED84-A0D2-6C76554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2421879"/>
            <a:ext cx="10892750" cy="27479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spcAft>
                <a:spcPts val="40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67B44-8F36-6CCA-BE48-3F6347710740}"/>
              </a:ext>
            </a:extLst>
          </p:cNvPr>
          <p:cNvSpPr txBox="1"/>
          <p:nvPr userDrawn="1"/>
        </p:nvSpPr>
        <p:spPr>
          <a:xfrm>
            <a:off x="640437" y="6276837"/>
            <a:ext cx="404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NATIONAL GALLERIES OF SCOTLAND </a:t>
            </a:r>
            <a:r>
              <a:rPr lang="en-GB" sz="1000" b="1" dirty="0">
                <a:solidFill>
                  <a:schemeClr val="bg1"/>
                </a:solidFill>
              </a:rPr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418777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EC78F-EFF2-2B4D-9FD0-873E4D7E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8" y="610142"/>
            <a:ext cx="10892750" cy="9985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1AC1C-FA31-8519-2FEA-BCC486922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37" y="2421879"/>
            <a:ext cx="10892751" cy="274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211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4" r:id="rId4"/>
    <p:sldLayoutId id="2147483665" r:id="rId5"/>
    <p:sldLayoutId id="2147483650" r:id="rId6"/>
    <p:sldLayoutId id="2147483656" r:id="rId7"/>
    <p:sldLayoutId id="2147483663" r:id="rId8"/>
    <p:sldLayoutId id="2147483661" r:id="rId9"/>
    <p:sldLayoutId id="2147483660" r:id="rId10"/>
    <p:sldLayoutId id="2147483662" r:id="rId11"/>
    <p:sldLayoutId id="2147483657" r:id="rId12"/>
    <p:sldLayoutId id="2147483651" r:id="rId13"/>
    <p:sldLayoutId id="2147483652" r:id="rId14"/>
    <p:sldLayoutId id="2147483653" r:id="rId15"/>
    <p:sldLayoutId id="2147483654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65" userDrawn="1">
          <p15:clr>
            <a:srgbClr val="F26B43"/>
          </p15:clr>
        </p15:guide>
        <p15:guide id="5" pos="4089" userDrawn="1">
          <p15:clr>
            <a:srgbClr val="F26B43"/>
          </p15:clr>
        </p15:guide>
        <p15:guide id="6" pos="3591" userDrawn="1">
          <p15:clr>
            <a:srgbClr val="F26B43"/>
          </p15:clr>
        </p15:guide>
        <p15:guide id="7" orient="horz" pos="368" userDrawn="1">
          <p15:clr>
            <a:srgbClr val="F26B43"/>
          </p15:clr>
        </p15:guide>
        <p15:guide id="8" orient="horz" pos="1525" userDrawn="1">
          <p15:clr>
            <a:srgbClr val="F26B43"/>
          </p15:clr>
        </p15:guide>
        <p15:guide id="9" pos="2389" userDrawn="1">
          <p15:clr>
            <a:srgbClr val="F26B43"/>
          </p15:clr>
        </p15:guide>
        <p15:guide id="10" pos="7469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E9A58-D3B1-41D9-BC05-11165204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5A289-A82C-45D7-AB4C-DC4A031E6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990A5-CD67-4D8F-ABD6-777A26B1B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D11D-1627-4240-9F36-A20A27CA7893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89668-8E58-488C-B5BB-151AB351C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A98D-580D-4268-A8E8-0F9C83F1D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A780-D3A4-4CEF-80E7-5EDA890BC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6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W_jKp8vb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0D49-8489-DE0F-704B-334A47561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584200"/>
            <a:ext cx="5795385" cy="1836738"/>
          </a:xfrm>
        </p:spPr>
        <p:txBody>
          <a:bodyPr/>
          <a:lstStyle/>
          <a:p>
            <a:r>
              <a:rPr lang="en-GB" sz="6000" dirty="0"/>
              <a:t>Does a portrait need a face?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EA7F9-3974-E583-7A9B-F3CA2157B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29000"/>
            <a:ext cx="3492500" cy="1655762"/>
          </a:xfrm>
        </p:spPr>
        <p:txBody>
          <a:bodyPr/>
          <a:lstStyle/>
          <a:p>
            <a:r>
              <a:rPr lang="en-GB" sz="3600" dirty="0"/>
              <a:t>Session 2: </a:t>
            </a:r>
            <a:br>
              <a:rPr lang="en-GB" sz="3600" dirty="0"/>
            </a:br>
            <a:r>
              <a:rPr lang="en-GB" sz="3600" dirty="0"/>
              <a:t>Does a portrait need a face?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4B17B-3D57-8A88-602C-F7C5464E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113" y="0"/>
            <a:ext cx="5241196" cy="65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0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6499-C530-0704-B451-467EA178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8" y="610142"/>
            <a:ext cx="10892750" cy="565515"/>
          </a:xfrm>
        </p:spPr>
        <p:txBody>
          <a:bodyPr/>
          <a:lstStyle/>
          <a:p>
            <a:r>
              <a:rPr lang="en-GB" dirty="0"/>
              <a:t>Image credits: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6320A-3E36-99B7-A313-0AA277D83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5" y="1175657"/>
            <a:ext cx="10892750" cy="50484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Angela Palmer, </a:t>
            </a:r>
            <a:r>
              <a:rPr lang="en-GB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Susie Wolff: Portrait of a Racing Driver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2018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Angela Palmer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James Cowie, Schoolgirl (Study for ‘A Portrait Group’) © Ruth Christie, the artist's daughter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Craig Waddell, </a:t>
            </a:r>
            <a:r>
              <a:rPr lang="en-GB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Samuel Froggatt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 © Craig Waddell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6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7892E53-4073-4668-98BF-B77B7183A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21" y="1765339"/>
            <a:ext cx="4421692" cy="3327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B266D1-DA78-4416-A346-8B5DE967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98" y="2529416"/>
            <a:ext cx="5291667" cy="17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3001-2EBB-BC99-706D-369A7A90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1</a:t>
            </a:r>
            <a:endParaRPr lang="en-GB" b="1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D0EFA68-2F7F-9C8D-D6C1-CBBD7EB9A671}"/>
              </a:ext>
            </a:extLst>
          </p:cNvPr>
          <p:cNvSpPr/>
          <p:nvPr/>
        </p:nvSpPr>
        <p:spPr>
          <a:xfrm rot="5400000" flipV="1">
            <a:off x="4819935" y="-664962"/>
            <a:ext cx="5774174" cy="8051472"/>
          </a:xfrm>
          <a:prstGeom prst="parallelogram">
            <a:avLst>
              <a:gd name="adj" fmla="val 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27E-756C-9D2A-7F1B-D590FF8C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673" y="1608680"/>
            <a:ext cx="6964696" cy="3826920"/>
          </a:xfrm>
        </p:spPr>
        <p:txBody>
          <a:bodyPr/>
          <a:lstStyle/>
          <a:p>
            <a:r>
              <a:rPr lang="en-GB" sz="4400" b="1" dirty="0"/>
              <a:t>Group discussion</a:t>
            </a:r>
          </a:p>
          <a:p>
            <a:endParaRPr lang="en-GB" sz="4400" b="1" dirty="0"/>
          </a:p>
          <a:p>
            <a:r>
              <a:rPr lang="en-GB" sz="4400" dirty="0"/>
              <a:t>Take a look at 3 different portraits and talk about them </a:t>
            </a:r>
          </a:p>
        </p:txBody>
      </p:sp>
    </p:spTree>
    <p:extLst>
      <p:ext uri="{BB962C8B-B14F-4D97-AF65-F5344CB8AC3E}">
        <p14:creationId xmlns:p14="http://schemas.microsoft.com/office/powerpoint/2010/main" val="418346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3001-2EBB-BC99-706D-369A7A90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8" y="300363"/>
            <a:ext cx="10892750" cy="998538"/>
          </a:xfrm>
        </p:spPr>
        <p:txBody>
          <a:bodyPr/>
          <a:lstStyle/>
          <a:p>
            <a:r>
              <a:rPr lang="en-GB" dirty="0"/>
              <a:t>Part 1</a:t>
            </a:r>
            <a:br>
              <a:rPr lang="en-GB" dirty="0"/>
            </a:br>
            <a:r>
              <a:rPr lang="en-GB" b="1" dirty="0"/>
              <a:t>P</a:t>
            </a:r>
            <a:r>
              <a:rPr lang="en-GB" sz="4400" b="1" dirty="0"/>
              <a:t>ortrait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27E-756C-9D2A-7F1B-D590FF8C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2421879"/>
            <a:ext cx="5102777" cy="2747963"/>
          </a:xfrm>
        </p:spPr>
        <p:txBody>
          <a:bodyPr/>
          <a:lstStyle/>
          <a:p>
            <a:r>
              <a:rPr lang="en-GB" dirty="0"/>
              <a:t>1. What do you see?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Can you tell anything about what this person is like? If so, what can you tell?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3F5A5-D3C4-1A37-0325-CB2BE888F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86" y="297330"/>
            <a:ext cx="4824869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3001-2EBB-BC99-706D-369A7A90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1</a:t>
            </a:r>
            <a:br>
              <a:rPr lang="en-GB" dirty="0"/>
            </a:br>
            <a:r>
              <a:rPr lang="en-GB" sz="4400" b="1" dirty="0"/>
              <a:t>Portrait 2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27E-756C-9D2A-7F1B-D590FF8C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2421879"/>
            <a:ext cx="5060275" cy="2747963"/>
          </a:xfrm>
        </p:spPr>
        <p:txBody>
          <a:bodyPr/>
          <a:lstStyle/>
          <a:p>
            <a:r>
              <a:rPr lang="en-GB" dirty="0"/>
              <a:t>1. What do you see?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Can you tell anything about what this person is like? If so, what can you tell?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F7530-5307-D714-DFD9-0183C72BF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140" y="584200"/>
            <a:ext cx="4608830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3001-2EBB-BC99-706D-369A7A90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1</a:t>
            </a:r>
            <a:br>
              <a:rPr lang="en-GB" dirty="0"/>
            </a:br>
            <a:r>
              <a:rPr lang="en-GB" b="1" dirty="0"/>
              <a:t>P</a:t>
            </a:r>
            <a:r>
              <a:rPr lang="en-GB" sz="4400" b="1" dirty="0"/>
              <a:t>ortrait 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27E-756C-9D2A-7F1B-D590FF8C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8" y="2421879"/>
            <a:ext cx="5060275" cy="2747963"/>
          </a:xfrm>
        </p:spPr>
        <p:txBody>
          <a:bodyPr/>
          <a:lstStyle/>
          <a:p>
            <a:r>
              <a:rPr lang="en-GB" dirty="0"/>
              <a:t>1. What do you see?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Can you tell anything about what this person is like? If so, what can you tell?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8298C-FF02-AA69-A913-52C50286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206" y="584200"/>
            <a:ext cx="5049982" cy="50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3001-2EBB-BC99-706D-369A7A90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1 </a:t>
            </a:r>
            <a:endParaRPr lang="en-GB" b="1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2E8F25E-5D56-FB56-6804-849A1D6DAA73}"/>
              </a:ext>
            </a:extLst>
          </p:cNvPr>
          <p:cNvSpPr/>
          <p:nvPr/>
        </p:nvSpPr>
        <p:spPr>
          <a:xfrm rot="5400000" flipV="1">
            <a:off x="5526508" y="52676"/>
            <a:ext cx="5449214" cy="6564146"/>
          </a:xfrm>
          <a:prstGeom prst="parallelogram">
            <a:avLst>
              <a:gd name="adj" fmla="val 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6141B-8A55-B189-50C4-C101E5CE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8" y="2705744"/>
            <a:ext cx="2668154" cy="3131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27E-756C-9D2A-7F1B-D590FF8C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398" y="2513756"/>
            <a:ext cx="5110739" cy="274796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can you tell about a person from looking at a portrait?</a:t>
            </a:r>
          </a:p>
        </p:txBody>
      </p:sp>
    </p:spTree>
    <p:extLst>
      <p:ext uri="{BB962C8B-B14F-4D97-AF65-F5344CB8AC3E}">
        <p14:creationId xmlns:p14="http://schemas.microsoft.com/office/powerpoint/2010/main" val="187364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3001-2EBB-BC99-706D-369A7A903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latin typeface="+mn-lt"/>
              </a:rPr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27E-756C-9D2A-7F1B-D590FF8C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1860263"/>
            <a:ext cx="4477501" cy="1655762"/>
          </a:xfrm>
        </p:spPr>
        <p:txBody>
          <a:bodyPr/>
          <a:lstStyle/>
          <a:p>
            <a:r>
              <a:rPr lang="en-GB" dirty="0"/>
              <a:t>Watch this video to introduce the next task:</a:t>
            </a:r>
          </a:p>
          <a:p>
            <a:r>
              <a:rPr lang="en-GB" dirty="0">
                <a:hlinkClick r:id="rId3"/>
              </a:rPr>
              <a:t>Does a portrait need a face?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D90BB-54B8-FCC3-87DF-3F482C05F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98" r="13929" b="15371"/>
          <a:stretch/>
        </p:blipFill>
        <p:spPr>
          <a:xfrm>
            <a:off x="5293924" y="1429191"/>
            <a:ext cx="6274188" cy="39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0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3001-2EBB-BC99-706D-369A7A90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27E-756C-9D2A-7F1B-D590FF8C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275538"/>
            <a:ext cx="10892750" cy="998538"/>
          </a:xfrm>
        </p:spPr>
        <p:txBody>
          <a:bodyPr/>
          <a:lstStyle/>
          <a:p>
            <a:pPr algn="ctr"/>
            <a:r>
              <a:rPr lang="en-GB" dirty="0"/>
              <a:t>Choose between:</a:t>
            </a:r>
            <a:endParaRPr lang="en-GB" sz="9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67572-2687-F1DF-6A5B-8A1E9409A57A}"/>
              </a:ext>
            </a:extLst>
          </p:cNvPr>
          <p:cNvSpPr txBox="1"/>
          <p:nvPr/>
        </p:nvSpPr>
        <p:spPr>
          <a:xfrm>
            <a:off x="623889" y="2454442"/>
            <a:ext cx="3384694" cy="356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Make a portrait or self-portrait.</a:t>
            </a:r>
          </a:p>
          <a:p>
            <a:pPr algn="ctr">
              <a:spcAft>
                <a:spcPts val="600"/>
              </a:spcAft>
            </a:pPr>
            <a:endParaRPr lang="en-GB" sz="2400" dirty="0"/>
          </a:p>
          <a:p>
            <a:pPr algn="ctr">
              <a:spcAft>
                <a:spcPts val="600"/>
              </a:spcAft>
            </a:pPr>
            <a:r>
              <a:rPr lang="en-GB" sz="2400" dirty="0"/>
              <a:t>Decide whether to include a face, objects, a background.</a:t>
            </a:r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04FC2-4A6A-6FA6-318D-D4B770A4A5D7}"/>
              </a:ext>
            </a:extLst>
          </p:cNvPr>
          <p:cNvSpPr txBox="1"/>
          <p:nvPr/>
        </p:nvSpPr>
        <p:spPr>
          <a:xfrm>
            <a:off x="4403653" y="2454442"/>
            <a:ext cx="3384694" cy="356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Draw a comic strip of one of the people in the portraits you saw earlier.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08CD6-5CA8-D81C-506A-D877FA2F661A}"/>
              </a:ext>
            </a:extLst>
          </p:cNvPr>
          <p:cNvSpPr txBox="1"/>
          <p:nvPr/>
        </p:nvSpPr>
        <p:spPr>
          <a:xfrm>
            <a:off x="8162853" y="2454442"/>
            <a:ext cx="3384694" cy="356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Write a story about one of the people in the portraits you saw earlier.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Use your imagination!</a:t>
            </a:r>
          </a:p>
        </p:txBody>
      </p:sp>
    </p:spTree>
    <p:extLst>
      <p:ext uri="{BB962C8B-B14F-4D97-AF65-F5344CB8AC3E}">
        <p14:creationId xmlns:p14="http://schemas.microsoft.com/office/powerpoint/2010/main" val="300584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3001-2EBB-BC99-706D-369A7A90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3 </a:t>
            </a:r>
            <a:br>
              <a:rPr lang="en-GB" dirty="0"/>
            </a:br>
            <a:r>
              <a:rPr lang="en-GB" b="1" dirty="0"/>
              <a:t>Socratic Circle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2E8F25E-5D56-FB56-6804-849A1D6DAA73}"/>
              </a:ext>
            </a:extLst>
          </p:cNvPr>
          <p:cNvSpPr/>
          <p:nvPr/>
        </p:nvSpPr>
        <p:spPr>
          <a:xfrm rot="5400000" flipV="1">
            <a:off x="5842112" y="-42890"/>
            <a:ext cx="5268743" cy="6365173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674D1-F1B9-5B48-3C01-0E752AE88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4" y="2086665"/>
            <a:ext cx="2913415" cy="39076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27E-756C-9D2A-7F1B-D590FF8C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889" y="2421879"/>
            <a:ext cx="5437188" cy="274796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Did you learn something when drawing or writing?</a:t>
            </a:r>
          </a:p>
        </p:txBody>
      </p:sp>
    </p:spTree>
    <p:extLst>
      <p:ext uri="{BB962C8B-B14F-4D97-AF65-F5344CB8AC3E}">
        <p14:creationId xmlns:p14="http://schemas.microsoft.com/office/powerpoint/2010/main" val="298861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GS 2022">
      <a:dk1>
        <a:srgbClr val="000000"/>
      </a:dk1>
      <a:lt1>
        <a:srgbClr val="FFFFFF"/>
      </a:lt1>
      <a:dk2>
        <a:srgbClr val="3C3C8E"/>
      </a:dk2>
      <a:lt2>
        <a:srgbClr val="F0E1D2"/>
      </a:lt2>
      <a:accent1>
        <a:srgbClr val="E12364"/>
      </a:accent1>
      <a:accent2>
        <a:srgbClr val="F5A08C"/>
      </a:accent2>
      <a:accent3>
        <a:srgbClr val="FFD228"/>
      </a:accent3>
      <a:accent4>
        <a:srgbClr val="FF8C37"/>
      </a:accent4>
      <a:accent5>
        <a:srgbClr val="00A596"/>
      </a:accent5>
      <a:accent6>
        <a:srgbClr val="0A5136"/>
      </a:accent6>
      <a:hlink>
        <a:srgbClr val="005578"/>
      </a:hlink>
      <a:folHlink>
        <a:srgbClr val="3C3C8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1285</Words>
  <Application>Microsoft Office PowerPoint</Application>
  <PresentationFormat>Widescreen</PresentationFormat>
  <Paragraphs>119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Office Theme</vt:lpstr>
      <vt:lpstr>Does a portrait need a face?</vt:lpstr>
      <vt:lpstr>Part 1</vt:lpstr>
      <vt:lpstr>Part 1 Portrait 1</vt:lpstr>
      <vt:lpstr>Part 1 Portrait 2 </vt:lpstr>
      <vt:lpstr>Part 1 Portrait 3</vt:lpstr>
      <vt:lpstr>Part 1 </vt:lpstr>
      <vt:lpstr>Part 2</vt:lpstr>
      <vt:lpstr>Part 2</vt:lpstr>
      <vt:lpstr>Part 3  Socratic Circle</vt:lpstr>
      <vt:lpstr>Image credits: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Philip Hunt</cp:lastModifiedBy>
  <cp:revision>69</cp:revision>
  <dcterms:created xsi:type="dcterms:W3CDTF">2022-08-31T14:29:52Z</dcterms:created>
  <dcterms:modified xsi:type="dcterms:W3CDTF">2022-09-27T09:56:16Z</dcterms:modified>
</cp:coreProperties>
</file>