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345" r:id="rId2"/>
    <p:sldId id="346" r:id="rId3"/>
    <p:sldId id="348" r:id="rId4"/>
    <p:sldId id="347" r:id="rId5"/>
    <p:sldId id="349" r:id="rId6"/>
    <p:sldId id="315" r:id="rId7"/>
    <p:sldId id="284" r:id="rId8"/>
    <p:sldId id="350" r:id="rId9"/>
    <p:sldId id="351" r:id="rId10"/>
    <p:sldId id="352" r:id="rId11"/>
    <p:sldId id="324" r:id="rId12"/>
    <p:sldId id="367" r:id="rId13"/>
    <p:sldId id="323" r:id="rId14"/>
    <p:sldId id="325" r:id="rId15"/>
    <p:sldId id="354" r:id="rId16"/>
    <p:sldId id="376" r:id="rId17"/>
    <p:sldId id="370" r:id="rId18"/>
    <p:sldId id="375" r:id="rId19"/>
    <p:sldId id="355" r:id="rId20"/>
    <p:sldId id="356" r:id="rId21"/>
    <p:sldId id="357" r:id="rId22"/>
    <p:sldId id="358" r:id="rId23"/>
    <p:sldId id="308" r:id="rId24"/>
    <p:sldId id="372" r:id="rId25"/>
    <p:sldId id="373" r:id="rId26"/>
    <p:sldId id="374" r:id="rId27"/>
    <p:sldId id="359" r:id="rId28"/>
    <p:sldId id="360" r:id="rId29"/>
    <p:sldId id="361" r:id="rId30"/>
    <p:sldId id="362" r:id="rId31"/>
    <p:sldId id="363" r:id="rId32"/>
    <p:sldId id="364" r:id="rId33"/>
    <p:sldId id="366" r:id="rId34"/>
    <p:sldId id="36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z Conacher" initials="LC" lastIdx="1" clrIdx="0">
    <p:extLst>
      <p:ext uri="{19B8F6BF-5375-455C-9EA6-DF929625EA0E}">
        <p15:presenceInfo xmlns:p15="http://schemas.microsoft.com/office/powerpoint/2012/main" userId="S::lConacher@nationalgalleries.org::8bbdcd51-1d44-45db-b501-9fbc831220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5FA6"/>
    <a:srgbClr val="F0AF22"/>
    <a:srgbClr val="DA61A0"/>
    <a:srgbClr val="DB49A3"/>
    <a:srgbClr val="9A57CD"/>
    <a:srgbClr val="FF4343"/>
    <a:srgbClr val="69A12B"/>
    <a:srgbClr val="DF45C5"/>
    <a:srgbClr val="DF4592"/>
    <a:srgbClr val="D533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A5B4A9-1C3D-4738-B675-1E029AF27EBB}" v="69" dt="2022-12-15T18:40:22.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67973" autoAdjust="0"/>
  </p:normalViewPr>
  <p:slideViewPr>
    <p:cSldViewPr snapToGrid="0">
      <p:cViewPr varScale="1">
        <p:scale>
          <a:sx n="55" d="100"/>
          <a:sy n="55" d="100"/>
        </p:scale>
        <p:origin x="1872" y="38"/>
      </p:cViewPr>
      <p:guideLst/>
    </p:cSldViewPr>
  </p:slideViewPr>
  <p:notesTextViewPr>
    <p:cViewPr>
      <p:scale>
        <a:sx n="1" d="1"/>
        <a:sy n="1" d="1"/>
      </p:scale>
      <p:origin x="0" y="0"/>
    </p:cViewPr>
  </p:notesTextViewPr>
  <p:notesViewPr>
    <p:cSldViewPr snapToGrid="0">
      <p:cViewPr>
        <p:scale>
          <a:sx n="90" d="100"/>
          <a:sy n="90" d="100"/>
        </p:scale>
        <p:origin x="1852" y="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B87ED1-234A-417B-B682-04337C34CC2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539D707-ACAA-4803-8003-61BD864D482C}" type="pres">
      <dgm:prSet presAssocID="{01B87ED1-234A-417B-B682-04337C34CC22}" presName="root" presStyleCnt="0">
        <dgm:presLayoutVars>
          <dgm:dir/>
          <dgm:resizeHandles val="exact"/>
        </dgm:presLayoutVars>
      </dgm:prSet>
      <dgm:spPr/>
    </dgm:pt>
  </dgm:ptLst>
  <dgm:cxnLst>
    <dgm:cxn modelId="{1ED1BFBD-281E-47A5-8CFC-5EAB2F4B1E83}" type="presOf" srcId="{01B87ED1-234A-417B-B682-04337C34CC22}" destId="{1539D707-ACAA-4803-8003-61BD864D482C}" srcOrd="0" destOrd="0" presId="urn:microsoft.com/office/officeart/2018/2/layout/IconLabelList"/>
  </dgm:cxnLst>
  <dgm:bg>
    <a:solidFill>
      <a:srgbClr val="F0AF2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B87ED1-234A-417B-B682-04337C34CC2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539D707-ACAA-4803-8003-61BD864D482C}" type="pres">
      <dgm:prSet presAssocID="{01B87ED1-234A-417B-B682-04337C34CC22}" presName="root" presStyleCnt="0">
        <dgm:presLayoutVars>
          <dgm:dir/>
          <dgm:resizeHandles val="exact"/>
        </dgm:presLayoutVars>
      </dgm:prSet>
      <dgm:spPr/>
    </dgm:pt>
  </dgm:ptLst>
  <dgm:cxnLst>
    <dgm:cxn modelId="{1ED1BFBD-281E-47A5-8CFC-5EAB2F4B1E83}" type="presOf" srcId="{01B87ED1-234A-417B-B682-04337C34CC22}" destId="{1539D707-ACAA-4803-8003-61BD864D482C}" srcOrd="0"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B87ED1-234A-417B-B682-04337C34CC2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539D707-ACAA-4803-8003-61BD864D482C}" type="pres">
      <dgm:prSet presAssocID="{01B87ED1-234A-417B-B682-04337C34CC22}" presName="root" presStyleCnt="0">
        <dgm:presLayoutVars>
          <dgm:dir/>
          <dgm:resizeHandles val="exact"/>
        </dgm:presLayoutVars>
      </dgm:prSet>
      <dgm:spPr/>
    </dgm:pt>
  </dgm:ptLst>
  <dgm:cxnLst>
    <dgm:cxn modelId="{1ED1BFBD-281E-47A5-8CFC-5EAB2F4B1E83}" type="presOf" srcId="{01B87ED1-234A-417B-B682-04337C34CC22}" destId="{1539D707-ACAA-4803-8003-61BD864D482C}" srcOrd="0"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B2769C-6F22-4EE6-8FB9-0BEE625F0600}" type="datetimeFigureOut">
              <a:rPr lang="en-GB" smtClean="0"/>
              <a:t>16/12/2022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EED493-6A46-44B5-ACC4-0A17EC5B1BBA}" type="slidenum">
              <a:rPr lang="en-GB" smtClean="0"/>
              <a:t>‹#›</a:t>
            </a:fld>
            <a:endParaRPr lang="en-GB"/>
          </a:p>
        </p:txBody>
      </p:sp>
    </p:spTree>
    <p:extLst>
      <p:ext uri="{BB962C8B-B14F-4D97-AF65-F5344CB8AC3E}">
        <p14:creationId xmlns:p14="http://schemas.microsoft.com/office/powerpoint/2010/main" val="552505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mailto:lconacher@nationalgalleries.or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ionalgalleries.org/learn/your-art-world"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a:t>
            </a:fld>
            <a:endParaRPr lang="en-GB"/>
          </a:p>
        </p:txBody>
      </p:sp>
    </p:spTree>
    <p:extLst>
      <p:ext uri="{BB962C8B-B14F-4D97-AF65-F5344CB8AC3E}">
        <p14:creationId xmlns:p14="http://schemas.microsoft.com/office/powerpoint/2010/main" val="1905961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11</a:t>
            </a:fld>
            <a:endParaRPr lang="en-GB"/>
          </a:p>
        </p:txBody>
      </p:sp>
    </p:spTree>
    <p:extLst>
      <p:ext uri="{BB962C8B-B14F-4D97-AF65-F5344CB8AC3E}">
        <p14:creationId xmlns:p14="http://schemas.microsoft.com/office/powerpoint/2010/main" val="176726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FDEED493-6A46-44B5-ACC4-0A17EC5B1BBA}" type="slidenum">
              <a:rPr lang="en-GB" smtClean="0"/>
              <a:t>13</a:t>
            </a:fld>
            <a:endParaRPr lang="en-GB"/>
          </a:p>
        </p:txBody>
      </p:sp>
    </p:spTree>
    <p:extLst>
      <p:ext uri="{BB962C8B-B14F-4D97-AF65-F5344CB8AC3E}">
        <p14:creationId xmlns:p14="http://schemas.microsoft.com/office/powerpoint/2010/main" val="788675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14</a:t>
            </a:fld>
            <a:endParaRPr lang="en-GB"/>
          </a:p>
        </p:txBody>
      </p:sp>
    </p:spTree>
    <p:extLst>
      <p:ext uri="{BB962C8B-B14F-4D97-AF65-F5344CB8AC3E}">
        <p14:creationId xmlns:p14="http://schemas.microsoft.com/office/powerpoint/2010/main" val="68016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15</a:t>
            </a:fld>
            <a:endParaRPr lang="en-GB" dirty="0"/>
          </a:p>
        </p:txBody>
      </p:sp>
    </p:spTree>
    <p:extLst>
      <p:ext uri="{BB962C8B-B14F-4D97-AF65-F5344CB8AC3E}">
        <p14:creationId xmlns:p14="http://schemas.microsoft.com/office/powerpoint/2010/main" val="2839168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16</a:t>
            </a:fld>
            <a:endParaRPr lang="en-GB"/>
          </a:p>
        </p:txBody>
      </p:sp>
    </p:spTree>
    <p:extLst>
      <p:ext uri="{BB962C8B-B14F-4D97-AF65-F5344CB8AC3E}">
        <p14:creationId xmlns:p14="http://schemas.microsoft.com/office/powerpoint/2010/main" val="2186955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17</a:t>
            </a:fld>
            <a:endParaRPr lang="en-GB" dirty="0"/>
          </a:p>
        </p:txBody>
      </p:sp>
    </p:spTree>
    <p:extLst>
      <p:ext uri="{BB962C8B-B14F-4D97-AF65-F5344CB8AC3E}">
        <p14:creationId xmlns:p14="http://schemas.microsoft.com/office/powerpoint/2010/main" val="276212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18</a:t>
            </a:fld>
            <a:endParaRPr lang="en-GB" dirty="0"/>
          </a:p>
        </p:txBody>
      </p:sp>
    </p:spTree>
    <p:extLst>
      <p:ext uri="{BB962C8B-B14F-4D97-AF65-F5344CB8AC3E}">
        <p14:creationId xmlns:p14="http://schemas.microsoft.com/office/powerpoint/2010/main" val="2797918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19</a:t>
            </a:fld>
            <a:endParaRPr lang="en-GB"/>
          </a:p>
        </p:txBody>
      </p:sp>
    </p:spTree>
    <p:extLst>
      <p:ext uri="{BB962C8B-B14F-4D97-AF65-F5344CB8AC3E}">
        <p14:creationId xmlns:p14="http://schemas.microsoft.com/office/powerpoint/2010/main" val="167424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20</a:t>
            </a:fld>
            <a:endParaRPr lang="en-GB"/>
          </a:p>
        </p:txBody>
      </p:sp>
    </p:spTree>
    <p:extLst>
      <p:ext uri="{BB962C8B-B14F-4D97-AF65-F5344CB8AC3E}">
        <p14:creationId xmlns:p14="http://schemas.microsoft.com/office/powerpoint/2010/main" val="719166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21</a:t>
            </a:fld>
            <a:endParaRPr lang="en-GB"/>
          </a:p>
        </p:txBody>
      </p:sp>
    </p:spTree>
    <p:extLst>
      <p:ext uri="{BB962C8B-B14F-4D97-AF65-F5344CB8AC3E}">
        <p14:creationId xmlns:p14="http://schemas.microsoft.com/office/powerpoint/2010/main" val="3646827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2</a:t>
            </a:fld>
            <a:endParaRPr lang="en-GB"/>
          </a:p>
        </p:txBody>
      </p:sp>
    </p:spTree>
    <p:extLst>
      <p:ext uri="{BB962C8B-B14F-4D97-AF65-F5344CB8AC3E}">
        <p14:creationId xmlns:p14="http://schemas.microsoft.com/office/powerpoint/2010/main" val="1286265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23</a:t>
            </a:fld>
            <a:endParaRPr lang="en-GB"/>
          </a:p>
        </p:txBody>
      </p:sp>
    </p:spTree>
    <p:extLst>
      <p:ext uri="{BB962C8B-B14F-4D97-AF65-F5344CB8AC3E}">
        <p14:creationId xmlns:p14="http://schemas.microsoft.com/office/powerpoint/2010/main" val="1696221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24</a:t>
            </a:fld>
            <a:endParaRPr lang="en-GB"/>
          </a:p>
        </p:txBody>
      </p:sp>
    </p:spTree>
    <p:extLst>
      <p:ext uri="{BB962C8B-B14F-4D97-AF65-F5344CB8AC3E}">
        <p14:creationId xmlns:p14="http://schemas.microsoft.com/office/powerpoint/2010/main" val="34730866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25</a:t>
            </a:fld>
            <a:endParaRPr lang="en-GB"/>
          </a:p>
        </p:txBody>
      </p:sp>
    </p:spTree>
    <p:extLst>
      <p:ext uri="{BB962C8B-B14F-4D97-AF65-F5344CB8AC3E}">
        <p14:creationId xmlns:p14="http://schemas.microsoft.com/office/powerpoint/2010/main" val="23293376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26</a:t>
            </a:fld>
            <a:endParaRPr lang="en-GB"/>
          </a:p>
        </p:txBody>
      </p:sp>
    </p:spTree>
    <p:extLst>
      <p:ext uri="{BB962C8B-B14F-4D97-AF65-F5344CB8AC3E}">
        <p14:creationId xmlns:p14="http://schemas.microsoft.com/office/powerpoint/2010/main" val="1115835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Children have told us they find it easier to come up with ideas in a group. Sharing ideas is part of the creative process. </a:t>
            </a:r>
          </a:p>
          <a:p>
            <a:endParaRPr lang="en-GB" dirty="0"/>
          </a:p>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27</a:t>
            </a:fld>
            <a:endParaRPr lang="en-GB"/>
          </a:p>
        </p:txBody>
      </p:sp>
    </p:spTree>
    <p:extLst>
      <p:ext uri="{BB962C8B-B14F-4D97-AF65-F5344CB8AC3E}">
        <p14:creationId xmlns:p14="http://schemas.microsoft.com/office/powerpoint/2010/main" val="1327021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video explores a different material: charcoal / pencil, ink, cardboard, 3D, outdoor art. </a:t>
            </a:r>
          </a:p>
        </p:txBody>
      </p:sp>
      <p:sp>
        <p:nvSpPr>
          <p:cNvPr id="4" name="Slide Number Placeholder 3"/>
          <p:cNvSpPr>
            <a:spLocks noGrp="1"/>
          </p:cNvSpPr>
          <p:nvPr>
            <p:ph type="sldNum" sz="quarter" idx="5"/>
          </p:nvPr>
        </p:nvSpPr>
        <p:spPr/>
        <p:txBody>
          <a:bodyPr/>
          <a:lstStyle/>
          <a:p>
            <a:fld id="{FDEED493-6A46-44B5-ACC4-0A17EC5B1BBA}" type="slidenum">
              <a:rPr lang="en-GB" smtClean="0"/>
              <a:t>28</a:t>
            </a:fld>
            <a:endParaRPr lang="en-GB"/>
          </a:p>
        </p:txBody>
      </p:sp>
    </p:spTree>
    <p:extLst>
      <p:ext uri="{BB962C8B-B14F-4D97-AF65-F5344CB8AC3E}">
        <p14:creationId xmlns:p14="http://schemas.microsoft.com/office/powerpoint/2010/main" val="1696221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Steps 1,2 &amp; 3 can be repeated as often as you like. We hope you enjoy the process of experimenting and creative play. </a:t>
            </a:r>
          </a:p>
        </p:txBody>
      </p:sp>
      <p:sp>
        <p:nvSpPr>
          <p:cNvPr id="4" name="Slide Number Placeholder 3"/>
          <p:cNvSpPr>
            <a:spLocks noGrp="1"/>
          </p:cNvSpPr>
          <p:nvPr>
            <p:ph type="sldNum" sz="quarter" idx="5"/>
          </p:nvPr>
        </p:nvSpPr>
        <p:spPr/>
        <p:txBody>
          <a:bodyPr/>
          <a:lstStyle/>
          <a:p>
            <a:fld id="{FDEED493-6A46-44B5-ACC4-0A17EC5B1BBA}" type="slidenum">
              <a:rPr lang="en-GB" smtClean="0"/>
              <a:t>29</a:t>
            </a:fld>
            <a:endParaRPr lang="en-GB"/>
          </a:p>
        </p:txBody>
      </p:sp>
    </p:spTree>
    <p:extLst>
      <p:ext uri="{BB962C8B-B14F-4D97-AF65-F5344CB8AC3E}">
        <p14:creationId xmlns:p14="http://schemas.microsoft.com/office/powerpoint/2010/main" val="39353818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30</a:t>
            </a:fld>
            <a:endParaRPr lang="en-GB"/>
          </a:p>
        </p:txBody>
      </p:sp>
    </p:spTree>
    <p:extLst>
      <p:ext uri="{BB962C8B-B14F-4D97-AF65-F5344CB8AC3E}">
        <p14:creationId xmlns:p14="http://schemas.microsoft.com/office/powerpoint/2010/main" val="14509138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online gallery in non-competitive – all entries will be shown. You could win £100 of art materials by taking part. We’re also planning the first in gallery exhibition in Edinburgh for 2023. We’d love to have all local authorities in Scotland take part. </a:t>
            </a:r>
          </a:p>
        </p:txBody>
      </p:sp>
      <p:sp>
        <p:nvSpPr>
          <p:cNvPr id="4" name="Slide Number Placeholder 3"/>
          <p:cNvSpPr>
            <a:spLocks noGrp="1"/>
          </p:cNvSpPr>
          <p:nvPr>
            <p:ph type="sldNum" sz="quarter" idx="5"/>
          </p:nvPr>
        </p:nvSpPr>
        <p:spPr/>
        <p:txBody>
          <a:bodyPr/>
          <a:lstStyle/>
          <a:p>
            <a:fld id="{FDEED493-6A46-44B5-ACC4-0A17EC5B1BBA}" type="slidenum">
              <a:rPr lang="en-GB" smtClean="0"/>
              <a:t>33</a:t>
            </a:fld>
            <a:endParaRPr lang="en-GB"/>
          </a:p>
        </p:txBody>
      </p:sp>
    </p:spTree>
    <p:extLst>
      <p:ext uri="{BB962C8B-B14F-4D97-AF65-F5344CB8AC3E}">
        <p14:creationId xmlns:p14="http://schemas.microsoft.com/office/powerpoint/2010/main" val="13027188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upload as many files as you want at the same time. </a:t>
            </a:r>
          </a:p>
          <a:p>
            <a:endParaRPr lang="en-GB" dirty="0"/>
          </a:p>
          <a:p>
            <a:r>
              <a:rPr lang="en-GB" dirty="0"/>
              <a:t>Max file size is 10MB. If you have files that are bigger than this, please contact </a:t>
            </a:r>
            <a:r>
              <a:rPr lang="en-GB" dirty="0">
                <a:hlinkClick r:id="rId3"/>
              </a:rPr>
              <a:t>learning@nationalgalleries.org</a:t>
            </a:r>
            <a:r>
              <a:rPr lang="en-GB" dirty="0"/>
              <a:t> </a:t>
            </a:r>
          </a:p>
          <a:p>
            <a:endParaRPr lang="en-GB" dirty="0"/>
          </a:p>
          <a:p>
            <a:r>
              <a:rPr lang="en-GB" dirty="0"/>
              <a:t>Thank you for taking part!</a:t>
            </a:r>
          </a:p>
        </p:txBody>
      </p:sp>
      <p:sp>
        <p:nvSpPr>
          <p:cNvPr id="4" name="Slide Number Placeholder 3"/>
          <p:cNvSpPr>
            <a:spLocks noGrp="1"/>
          </p:cNvSpPr>
          <p:nvPr>
            <p:ph type="sldNum" sz="quarter" idx="5"/>
          </p:nvPr>
        </p:nvSpPr>
        <p:spPr/>
        <p:txBody>
          <a:bodyPr/>
          <a:lstStyle/>
          <a:p>
            <a:fld id="{FDEED493-6A46-44B5-ACC4-0A17EC5B1BBA}" type="slidenum">
              <a:rPr lang="en-GB" smtClean="0"/>
              <a:t>34</a:t>
            </a:fld>
            <a:endParaRPr lang="en-GB"/>
          </a:p>
        </p:txBody>
      </p:sp>
    </p:spTree>
    <p:extLst>
      <p:ext uri="{BB962C8B-B14F-4D97-AF65-F5344CB8AC3E}">
        <p14:creationId xmlns:p14="http://schemas.microsoft.com/office/powerpoint/2010/main" val="2448587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4</a:t>
            </a:fld>
            <a:endParaRPr lang="en-GB"/>
          </a:p>
        </p:txBody>
      </p:sp>
    </p:spTree>
    <p:extLst>
      <p:ext uri="{BB962C8B-B14F-4D97-AF65-F5344CB8AC3E}">
        <p14:creationId xmlns:p14="http://schemas.microsoft.com/office/powerpoint/2010/main" val="1100469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full online resource can be found here: </a:t>
            </a:r>
            <a:r>
              <a:rPr lang="en-GB" dirty="0">
                <a:hlinkClick r:id="rId3"/>
              </a:rPr>
              <a:t>Your Art World | National Galleries of Scotland</a:t>
            </a:r>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5</a:t>
            </a:fld>
            <a:endParaRPr lang="en-GB"/>
          </a:p>
        </p:txBody>
      </p:sp>
    </p:spTree>
    <p:extLst>
      <p:ext uri="{BB962C8B-B14F-4D97-AF65-F5344CB8AC3E}">
        <p14:creationId xmlns:p14="http://schemas.microsoft.com/office/powerpoint/2010/main" val="387019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6</a:t>
            </a:fld>
            <a:endParaRPr lang="en-GB"/>
          </a:p>
        </p:txBody>
      </p:sp>
    </p:spTree>
    <p:extLst>
      <p:ext uri="{BB962C8B-B14F-4D97-AF65-F5344CB8AC3E}">
        <p14:creationId xmlns:p14="http://schemas.microsoft.com/office/powerpoint/2010/main" val="4126298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7</a:t>
            </a:fld>
            <a:endParaRPr lang="en-GB"/>
          </a:p>
        </p:txBody>
      </p:sp>
    </p:spTree>
    <p:extLst>
      <p:ext uri="{BB962C8B-B14F-4D97-AF65-F5344CB8AC3E}">
        <p14:creationId xmlns:p14="http://schemas.microsoft.com/office/powerpoint/2010/main" val="3787903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8</a:t>
            </a:fld>
            <a:endParaRPr lang="en-GB"/>
          </a:p>
        </p:txBody>
      </p:sp>
    </p:spTree>
    <p:extLst>
      <p:ext uri="{BB962C8B-B14F-4D97-AF65-F5344CB8AC3E}">
        <p14:creationId xmlns:p14="http://schemas.microsoft.com/office/powerpoint/2010/main" val="30692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9</a:t>
            </a:fld>
            <a:endParaRPr lang="en-GB"/>
          </a:p>
        </p:txBody>
      </p:sp>
    </p:spTree>
    <p:extLst>
      <p:ext uri="{BB962C8B-B14F-4D97-AF65-F5344CB8AC3E}">
        <p14:creationId xmlns:p14="http://schemas.microsoft.com/office/powerpoint/2010/main" val="2367241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EED493-6A46-44B5-ACC4-0A17EC5B1BBA}" type="slidenum">
              <a:rPr lang="en-GB" smtClean="0"/>
              <a:t>10</a:t>
            </a:fld>
            <a:endParaRPr lang="en-GB"/>
          </a:p>
        </p:txBody>
      </p:sp>
    </p:spTree>
    <p:extLst>
      <p:ext uri="{BB962C8B-B14F-4D97-AF65-F5344CB8AC3E}">
        <p14:creationId xmlns:p14="http://schemas.microsoft.com/office/powerpoint/2010/main" val="1817553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23DB-CC25-4EA8-B680-AFEBF39BA0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7B2A0C8-3FBA-495E-B9E5-2BA25CA2F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541F88-4194-4E1D-B952-B517F49825D1}"/>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5" name="Footer Placeholder 4">
            <a:extLst>
              <a:ext uri="{FF2B5EF4-FFF2-40B4-BE49-F238E27FC236}">
                <a16:creationId xmlns:a16="http://schemas.microsoft.com/office/drawing/2014/main" id="{866A62CC-3DA2-4482-B30E-85674A44CA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48F269-1D95-4C5E-96AE-5C82AECE2496}"/>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4258097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15DB0-BBC2-4F31-953C-09B4D310E7C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03FFD4-6481-4E56-A1E6-78050BFF30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C5D07C-5A36-4BFA-A150-D45CA076A950}"/>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5" name="Footer Placeholder 4">
            <a:extLst>
              <a:ext uri="{FF2B5EF4-FFF2-40B4-BE49-F238E27FC236}">
                <a16:creationId xmlns:a16="http://schemas.microsoft.com/office/drawing/2014/main" id="{BD6F8100-8527-4C39-8DB3-369E755D2D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37C60C-A896-4F5D-9A96-AC3FBF3DEBE3}"/>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2064934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D041EB-40DD-43F8-B58F-9D6C5C4A3DC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3ED16-632E-429A-8C11-499E2BB0BB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73CBBC-9C49-4DBF-86EC-16B5DB330096}"/>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5" name="Footer Placeholder 4">
            <a:extLst>
              <a:ext uri="{FF2B5EF4-FFF2-40B4-BE49-F238E27FC236}">
                <a16:creationId xmlns:a16="http://schemas.microsoft.com/office/drawing/2014/main" id="{D7C1DD4B-DC9F-413C-ABED-ADCD3B0E22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9C4096-4D95-492A-A44E-A38DF4F45B1A}"/>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1960043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AAD3-4BEF-483B-BE36-1FB694C9015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F72E2EE-676A-4C8D-98A9-4B700371B2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45068B-647C-42D0-A3F9-B36BB1E8FE29}"/>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5" name="Footer Placeholder 4">
            <a:extLst>
              <a:ext uri="{FF2B5EF4-FFF2-40B4-BE49-F238E27FC236}">
                <a16:creationId xmlns:a16="http://schemas.microsoft.com/office/drawing/2014/main" id="{FD9DA070-3255-4B90-AD59-1A0AF2D37C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F35894-B4BE-40BE-B4EC-C3EDA7CEADAA}"/>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2409138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95E2C-B566-42AA-9F1C-42F05D0B736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F75A13C-2D72-4E2D-A70E-C6816E6115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977229-7E7B-497E-BDD2-5FBDF3E4BECB}"/>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5" name="Footer Placeholder 4">
            <a:extLst>
              <a:ext uri="{FF2B5EF4-FFF2-40B4-BE49-F238E27FC236}">
                <a16:creationId xmlns:a16="http://schemas.microsoft.com/office/drawing/2014/main" id="{F40EAA5A-9895-4FD8-B229-17623152C8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FE4F70-5FB7-477E-B6A3-5D58A8965A9A}"/>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2569789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64E84-FEB5-494B-8B6C-1EF40183CF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EDC10DC-5CA0-439F-8C7E-2134C80001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E85B0AB-C5A2-4B76-88CA-76D8377981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D072804-126B-4BAB-9FF0-E5D006CB3E4D}"/>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6" name="Footer Placeholder 5">
            <a:extLst>
              <a:ext uri="{FF2B5EF4-FFF2-40B4-BE49-F238E27FC236}">
                <a16:creationId xmlns:a16="http://schemas.microsoft.com/office/drawing/2014/main" id="{46F67B21-4224-4748-971C-959E8E98A8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7C18641-29C6-4516-95D1-190AD866565C}"/>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2047211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7BBB0-12EA-4D10-9112-AE8344F4602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9118D2-E4BA-48C6-8CDC-C626165875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B0D5B4-7D05-4FCB-BAD6-35BDB7D810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68E9086-6433-40B3-AB05-B37D4DDAA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2F86FE-E535-4466-B5CE-4801C2AED0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A204AE-0FFB-4A70-82D6-D53F8FBF31F7}"/>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8" name="Footer Placeholder 7">
            <a:extLst>
              <a:ext uri="{FF2B5EF4-FFF2-40B4-BE49-F238E27FC236}">
                <a16:creationId xmlns:a16="http://schemas.microsoft.com/office/drawing/2014/main" id="{F89BA1D1-6C87-4BA5-BEFA-7C9F0B1C8E9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EB6656E-03C2-409B-9C4B-CCC5CA4B032B}"/>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3164801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9DAB-8210-4B84-8B85-E0F6312F6C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DA5A84-BF35-4525-89B6-0A003C596E70}"/>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4" name="Footer Placeholder 3">
            <a:extLst>
              <a:ext uri="{FF2B5EF4-FFF2-40B4-BE49-F238E27FC236}">
                <a16:creationId xmlns:a16="http://schemas.microsoft.com/office/drawing/2014/main" id="{7F388DA2-E332-4A08-BCDE-5BBF60DB60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534D965-3CAE-4808-B35B-1985945511B7}"/>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4113193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41C70-E70E-4165-9AED-6D93BCFAD198}"/>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3" name="Footer Placeholder 2">
            <a:extLst>
              <a:ext uri="{FF2B5EF4-FFF2-40B4-BE49-F238E27FC236}">
                <a16:creationId xmlns:a16="http://schemas.microsoft.com/office/drawing/2014/main" id="{65FE32DD-2BBA-40F6-ADA4-9F094C98521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AC5908-72B9-4435-A29B-BCFBBCD4DA40}"/>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188553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E2239-75FC-4DC7-9A45-5D985DBA51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8AD75B7-5A15-493E-B803-40C3BDFAB6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4E1DF3-F2F5-486B-80CF-F5DD8B6725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AF80-3F0B-4469-854B-F9790D411A5A}"/>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6" name="Footer Placeholder 5">
            <a:extLst>
              <a:ext uri="{FF2B5EF4-FFF2-40B4-BE49-F238E27FC236}">
                <a16:creationId xmlns:a16="http://schemas.microsoft.com/office/drawing/2014/main" id="{358CE78A-0FA3-486F-BE3B-AD7B02FE4C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DF5A721-3797-43AB-9A58-B6B3017253C0}"/>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1147983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68D32-4598-4F5D-93FE-13B1D2ED4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22F328-DF01-413B-864E-2FB82D93C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9CC9CFF-FC3F-4B6E-AB3A-09CD9CC91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7CCA42-8DC9-4DFE-91BD-DFF37C0D45F1}"/>
              </a:ext>
            </a:extLst>
          </p:cNvPr>
          <p:cNvSpPr>
            <a:spLocks noGrp="1"/>
          </p:cNvSpPr>
          <p:nvPr>
            <p:ph type="dt" sz="half" idx="10"/>
          </p:nvPr>
        </p:nvSpPr>
        <p:spPr/>
        <p:txBody>
          <a:bodyPr/>
          <a:lstStyle/>
          <a:p>
            <a:fld id="{7F8B39BF-A7A3-4532-A593-A507E107331C}" type="datetimeFigureOut">
              <a:rPr lang="en-GB" smtClean="0"/>
              <a:t>16/12/2022</a:t>
            </a:fld>
            <a:endParaRPr lang="en-GB"/>
          </a:p>
        </p:txBody>
      </p:sp>
      <p:sp>
        <p:nvSpPr>
          <p:cNvPr id="6" name="Footer Placeholder 5">
            <a:extLst>
              <a:ext uri="{FF2B5EF4-FFF2-40B4-BE49-F238E27FC236}">
                <a16:creationId xmlns:a16="http://schemas.microsoft.com/office/drawing/2014/main" id="{7639312B-8289-4B02-AF1F-1095BC1EB0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65C050-4EA2-4AAB-9A61-8E6318C1E4D1}"/>
              </a:ext>
            </a:extLst>
          </p:cNvPr>
          <p:cNvSpPr>
            <a:spLocks noGrp="1"/>
          </p:cNvSpPr>
          <p:nvPr>
            <p:ph type="sldNum" sz="quarter" idx="12"/>
          </p:nvPr>
        </p:nvSpPr>
        <p:spPr/>
        <p:txBody>
          <a:bodyPr/>
          <a:lstStyle/>
          <a:p>
            <a:fld id="{EB3F6B02-91C5-4FF8-AFD5-A4586101136F}" type="slidenum">
              <a:rPr lang="en-GB" smtClean="0"/>
              <a:t>‹#›</a:t>
            </a:fld>
            <a:endParaRPr lang="en-GB"/>
          </a:p>
        </p:txBody>
      </p:sp>
    </p:spTree>
    <p:extLst>
      <p:ext uri="{BB962C8B-B14F-4D97-AF65-F5344CB8AC3E}">
        <p14:creationId xmlns:p14="http://schemas.microsoft.com/office/powerpoint/2010/main" val="1427259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9FD7D5-756A-4472-B217-39B0B57733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7E08C34-1C97-4E89-A103-F2BBC62764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671520-7831-41E2-BD6D-104DC4F1B3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B39BF-A7A3-4532-A593-A507E107331C}" type="datetimeFigureOut">
              <a:rPr lang="en-GB" smtClean="0"/>
              <a:t>16/12/2022</a:t>
            </a:fld>
            <a:endParaRPr lang="en-GB"/>
          </a:p>
        </p:txBody>
      </p:sp>
      <p:sp>
        <p:nvSpPr>
          <p:cNvPr id="5" name="Footer Placeholder 4">
            <a:extLst>
              <a:ext uri="{FF2B5EF4-FFF2-40B4-BE49-F238E27FC236}">
                <a16:creationId xmlns:a16="http://schemas.microsoft.com/office/drawing/2014/main" id="{62D6C9B8-E342-41EA-A83D-2E8B8AA4CA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EDB6F61-6948-472D-8DA8-68163B351D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F6B02-91C5-4FF8-AFD5-A4586101136F}" type="slidenum">
              <a:rPr lang="en-GB" smtClean="0"/>
              <a:t>‹#›</a:t>
            </a:fld>
            <a:endParaRPr lang="en-GB"/>
          </a:p>
        </p:txBody>
      </p:sp>
    </p:spTree>
    <p:extLst>
      <p:ext uri="{BB962C8B-B14F-4D97-AF65-F5344CB8AC3E}">
        <p14:creationId xmlns:p14="http://schemas.microsoft.com/office/powerpoint/2010/main" val="24031989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hyperlink" Target="https://www.nationalgalleries.org/art-and-artists/51430" TargetMode="External"/><Relationship Id="rId7" Type="http://schemas.openxmlformats.org/officeDocument/2006/relationships/hyperlink" Target="https://www.nationalgalleries.org/art-and-artists/130689" TargetMode="External"/><Relationship Id="rId2" Type="http://schemas.openxmlformats.org/officeDocument/2006/relationships/hyperlink" Target="https://www.nationalgalleries.org/art-and-artists/157359" TargetMode="External"/><Relationship Id="rId1" Type="http://schemas.openxmlformats.org/officeDocument/2006/relationships/slideLayout" Target="../slideLayouts/slideLayout6.xml"/><Relationship Id="rId6" Type="http://schemas.openxmlformats.org/officeDocument/2006/relationships/hyperlink" Target="https://www.nationalgalleries.org/art-and-artists/166050" TargetMode="External"/><Relationship Id="rId5" Type="http://schemas.openxmlformats.org/officeDocument/2006/relationships/hyperlink" Target="https://www.nationalgalleries.org/art-and-artists/16441" TargetMode="External"/><Relationship Id="rId4" Type="http://schemas.openxmlformats.org/officeDocument/2006/relationships/hyperlink" Target="https://www.nationalgalleries.org/art-and-artists/234417"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q_SSDFsJ-RQ?start=163&amp;feature=oembed" TargetMode="Externa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17.jpe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jpe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earning@nationalgalleries.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6.xml"/><Relationship Id="rId1" Type="http://schemas.openxmlformats.org/officeDocument/2006/relationships/video" Target="https://www.youtube.com/embed/n9M19hITezA?feature=oembed" TargetMode="Externa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nationalgalleries.org/learn/your-art-world/how-to-experiment"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3.jpeg"/><Relationship Id="rId7"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hyperlink" Target="https://artclub.cincopa.com/watch/AsKAK0eXedrr" TargetMode="External"/><Relationship Id="rId9"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hyperlink" Target="https://form.jotform.com/210482243670046"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189711B-6487-44CC-891C-2F0EF6296E94}"/>
              </a:ext>
            </a:extLst>
          </p:cNvPr>
          <p:cNvSpPr txBox="1"/>
          <p:nvPr/>
        </p:nvSpPr>
        <p:spPr>
          <a:xfrm>
            <a:off x="501022" y="239782"/>
            <a:ext cx="11189956" cy="5324535"/>
          </a:xfrm>
          <a:prstGeom prst="rect">
            <a:avLst/>
          </a:prstGeom>
          <a:noFill/>
        </p:spPr>
        <p:txBody>
          <a:bodyPr wrap="square" rtlCol="0">
            <a:spAutoFit/>
          </a:bodyPr>
          <a:lstStyle/>
          <a:p>
            <a:r>
              <a:rPr lang="en-GB" sz="2000" b="1" dirty="0">
                <a:solidFill>
                  <a:schemeClr val="accent1">
                    <a:lumMod val="50000"/>
                  </a:schemeClr>
                </a:solidFill>
                <a:latin typeface="Arial" panose="020B0604020202020204" pitchFamily="34" charset="0"/>
                <a:cs typeface="Arial" panose="020B0604020202020204" pitchFamily="34" charset="0"/>
              </a:rPr>
              <a:t>Notes for the group leader</a:t>
            </a:r>
          </a:p>
          <a:p>
            <a:r>
              <a:rPr lang="en-GB" sz="2000" b="1" dirty="0">
                <a:solidFill>
                  <a:schemeClr val="accent1">
                    <a:lumMod val="50000"/>
                  </a:schemeClr>
                </a:solidFill>
                <a:latin typeface="Arial" panose="020B0604020202020204" pitchFamily="34" charset="0"/>
                <a:cs typeface="Arial" panose="020B0604020202020204" pitchFamily="34" charset="0"/>
              </a:rPr>
              <a:t>About this resource</a:t>
            </a:r>
          </a:p>
          <a:p>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dirty="0">
                <a:solidFill>
                  <a:schemeClr val="accent1">
                    <a:lumMod val="50000"/>
                  </a:schemeClr>
                </a:solidFill>
                <a:latin typeface="Arial" panose="020B0604020202020204" pitchFamily="34" charset="0"/>
                <a:cs typeface="Arial" panose="020B0604020202020204" pitchFamily="34" charset="0"/>
              </a:rPr>
              <a:t>This resource is intended for use with learners aged 3-18 years.</a:t>
            </a:r>
          </a:p>
          <a:p>
            <a:endParaRPr lang="en-GB" sz="2000" dirty="0">
              <a:solidFill>
                <a:schemeClr val="accent1">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accent1">
                    <a:lumMod val="50000"/>
                  </a:schemeClr>
                </a:solidFill>
                <a:latin typeface="Arial" panose="020B0604020202020204" pitchFamily="34" charset="0"/>
                <a:cs typeface="Arial" panose="020B0604020202020204" pitchFamily="34" charset="0"/>
              </a:rPr>
              <a:t>Pick and choose which content suits your learners</a:t>
            </a:r>
          </a:p>
          <a:p>
            <a:pPr marL="342900" indent="-342900">
              <a:buFont typeface="Arial" panose="020B0604020202020204" pitchFamily="34" charset="0"/>
              <a:buChar char="•"/>
            </a:pPr>
            <a:r>
              <a:rPr lang="en-GB" sz="2000" dirty="0">
                <a:solidFill>
                  <a:schemeClr val="accent1">
                    <a:lumMod val="50000"/>
                  </a:schemeClr>
                </a:solidFill>
                <a:latin typeface="Arial" panose="020B0604020202020204" pitchFamily="34" charset="0"/>
                <a:cs typeface="Arial" panose="020B0604020202020204" pitchFamily="34" charset="0"/>
              </a:rPr>
              <a:t>Choose how much time to spend - from one lesson, to a whole term of experimentation</a:t>
            </a:r>
          </a:p>
          <a:p>
            <a:pPr marL="342900" indent="-342900">
              <a:buFont typeface="Arial" panose="020B0604020202020204" pitchFamily="34" charset="0"/>
              <a:buChar char="•"/>
            </a:pPr>
            <a:r>
              <a:rPr lang="en-GB" sz="2000" dirty="0">
                <a:solidFill>
                  <a:schemeClr val="accent1">
                    <a:lumMod val="50000"/>
                  </a:schemeClr>
                </a:solidFill>
                <a:latin typeface="Arial" panose="020B0604020202020204" pitchFamily="34" charset="0"/>
                <a:cs typeface="Arial" panose="020B0604020202020204" pitchFamily="34" charset="0"/>
              </a:rPr>
              <a:t>Edit this slide show to suit. </a:t>
            </a:r>
          </a:p>
          <a:p>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dirty="0">
                <a:solidFill>
                  <a:schemeClr val="accent1">
                    <a:lumMod val="50000"/>
                  </a:schemeClr>
                </a:solidFill>
                <a:latin typeface="Arial" panose="020B0604020202020204" pitchFamily="34" charset="0"/>
                <a:cs typeface="Arial" panose="020B0604020202020204" pitchFamily="34" charset="0"/>
              </a:rPr>
              <a:t>This resource includes:</a:t>
            </a:r>
          </a:p>
          <a:p>
            <a:endParaRPr lang="en-GB" sz="2000" dirty="0">
              <a:solidFill>
                <a:schemeClr val="accent1">
                  <a:lumMod val="50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dirty="0">
                <a:solidFill>
                  <a:schemeClr val="accent1">
                    <a:lumMod val="50000"/>
                  </a:schemeClr>
                </a:solidFill>
                <a:latin typeface="Arial" panose="020B0604020202020204" pitchFamily="34" charset="0"/>
                <a:cs typeface="Arial" panose="020B0604020202020204" pitchFamily="34" charset="0"/>
              </a:rPr>
              <a:t>a challenge question to inspire groups to come up with ideas for making art</a:t>
            </a:r>
          </a:p>
          <a:p>
            <a:pPr marL="342900" indent="-342900">
              <a:buFont typeface="Arial" panose="020B0604020202020204" pitchFamily="34" charset="0"/>
              <a:buChar char="•"/>
            </a:pPr>
            <a:r>
              <a:rPr lang="en-GB" sz="2000" dirty="0">
                <a:solidFill>
                  <a:schemeClr val="accent1">
                    <a:lumMod val="50000"/>
                  </a:schemeClr>
                </a:solidFill>
                <a:latin typeface="Arial" panose="020B0604020202020204" pitchFamily="34" charset="0"/>
                <a:cs typeface="Arial" panose="020B0604020202020204" pitchFamily="34" charset="0"/>
              </a:rPr>
              <a:t>prompts to nurture creativity skills through a three-step creative thinking process used by artists and designers: THINK WONDER CREATE</a:t>
            </a:r>
          </a:p>
          <a:p>
            <a:pPr marL="342900" indent="-342900">
              <a:buFont typeface="Arial" panose="020B0604020202020204" pitchFamily="34" charset="0"/>
              <a:buChar char="•"/>
            </a:pPr>
            <a:r>
              <a:rPr lang="en-GB" sz="2000" dirty="0">
                <a:solidFill>
                  <a:schemeClr val="accent1">
                    <a:lumMod val="50000"/>
                  </a:schemeClr>
                </a:solidFill>
                <a:latin typeface="Arial" panose="020B0604020202020204" pitchFamily="34" charset="0"/>
                <a:cs typeface="Arial" panose="020B0604020202020204" pitchFamily="34" charset="0"/>
              </a:rPr>
              <a:t>short videos demonstrating artists’ creative processes</a:t>
            </a:r>
          </a:p>
          <a:p>
            <a:pPr marL="342900" indent="-342900">
              <a:buFont typeface="Arial" panose="020B0604020202020204" pitchFamily="34" charset="0"/>
              <a:buChar char="•"/>
            </a:pPr>
            <a:r>
              <a:rPr lang="en-GB" sz="2000" dirty="0">
                <a:solidFill>
                  <a:schemeClr val="accent1">
                    <a:lumMod val="50000"/>
                  </a:schemeClr>
                </a:solidFill>
                <a:latin typeface="Arial" panose="020B0604020202020204" pitchFamily="34" charset="0"/>
                <a:cs typeface="Arial" panose="020B0604020202020204" pitchFamily="34" charset="0"/>
              </a:rPr>
              <a:t>an online gallery where you can share your groups’ creations with the world. You can share 2D, 3D, video, audio or text files: we welcome </a:t>
            </a:r>
            <a:r>
              <a:rPr lang="en-GB" sz="2000" i="1" dirty="0">
                <a:solidFill>
                  <a:schemeClr val="accent1">
                    <a:lumMod val="50000"/>
                  </a:schemeClr>
                </a:solidFill>
                <a:latin typeface="Arial" panose="020B0604020202020204" pitchFamily="34" charset="0"/>
                <a:cs typeface="Arial" panose="020B0604020202020204" pitchFamily="34" charset="0"/>
              </a:rPr>
              <a:t>all </a:t>
            </a:r>
            <a:r>
              <a:rPr lang="en-GB" sz="2000" dirty="0">
                <a:solidFill>
                  <a:schemeClr val="accent1">
                    <a:lumMod val="50000"/>
                  </a:schemeClr>
                </a:solidFill>
                <a:latin typeface="Arial" panose="020B0604020202020204" pitchFamily="34" charset="0"/>
                <a:cs typeface="Arial" panose="020B0604020202020204" pitchFamily="34" charset="0"/>
              </a:rPr>
              <a:t>kinds of art. </a:t>
            </a:r>
          </a:p>
        </p:txBody>
      </p:sp>
    </p:spTree>
    <p:extLst>
      <p:ext uri="{BB962C8B-B14F-4D97-AF65-F5344CB8AC3E}">
        <p14:creationId xmlns:p14="http://schemas.microsoft.com/office/powerpoint/2010/main" val="73235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AF22"/>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34A535-00FB-431F-AA3E-71F231D0969D}"/>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000" kern="1200" dirty="0">
                <a:solidFill>
                  <a:srgbClr val="FFFFFF"/>
                </a:solidFill>
                <a:latin typeface="Arial" panose="020B0604020202020204" pitchFamily="34" charset="0"/>
                <a:ea typeface="+mj-ea"/>
                <a:cs typeface="Arial" panose="020B0604020202020204" pitchFamily="34" charset="0"/>
              </a:rPr>
              <a:t>Step 1 THINK</a:t>
            </a:r>
          </a:p>
        </p:txBody>
      </p:sp>
      <p:sp>
        <p:nvSpPr>
          <p:cNvPr id="3" name="TextBox 2">
            <a:extLst>
              <a:ext uri="{FF2B5EF4-FFF2-40B4-BE49-F238E27FC236}">
                <a16:creationId xmlns:a16="http://schemas.microsoft.com/office/drawing/2014/main" id="{6F9FEB57-B47A-49FB-A614-9BCD375A0DAC}"/>
              </a:ext>
            </a:extLst>
          </p:cNvPr>
          <p:cNvSpPr txBox="1"/>
          <p:nvPr/>
        </p:nvSpPr>
        <p:spPr>
          <a:xfrm>
            <a:off x="4551616" y="839272"/>
            <a:ext cx="7664196" cy="4401205"/>
          </a:xfrm>
          <a:prstGeom prst="rect">
            <a:avLst/>
          </a:prstGeom>
          <a:solidFill>
            <a:srgbClr val="F0AF22"/>
          </a:solidFill>
        </p:spPr>
        <p:txBody>
          <a:bodyPr wrap="square" rtlCol="0">
            <a:spAutoFit/>
          </a:bodyPr>
          <a:lstStyle/>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Look at other art for inspiration</a:t>
            </a:r>
          </a:p>
          <a:p>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Think about the question in different ways</a:t>
            </a:r>
          </a:p>
          <a:p>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Start to grow your own ideas</a:t>
            </a:r>
          </a:p>
          <a:p>
            <a:endParaRPr lang="en-GB" sz="2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800" dirty="0">
                <a:latin typeface="Arial" panose="020B0604020202020204" pitchFamily="34" charset="0"/>
                <a:cs typeface="Arial" panose="020B0604020202020204" pitchFamily="34" charset="0"/>
              </a:rPr>
              <a:t>Start to sketch ideas </a:t>
            </a:r>
          </a:p>
          <a:p>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349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189711B-6487-44CC-891C-2F0EF6296E94}"/>
              </a:ext>
            </a:extLst>
          </p:cNvPr>
          <p:cNvSpPr txBox="1"/>
          <p:nvPr/>
        </p:nvSpPr>
        <p:spPr>
          <a:xfrm>
            <a:off x="1" y="149197"/>
            <a:ext cx="12192000" cy="1231106"/>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Here are some artworks from the National Galleries of Scotland. </a:t>
            </a:r>
          </a:p>
          <a:p>
            <a:r>
              <a:rPr lang="en-GB" sz="2800" dirty="0">
                <a:latin typeface="Arial" panose="020B0604020202020204" pitchFamily="34" charset="0"/>
                <a:cs typeface="Arial" panose="020B0604020202020204" pitchFamily="34" charset="0"/>
              </a:rPr>
              <a:t>What do you see? What do they make you think about? </a:t>
            </a:r>
          </a:p>
          <a:p>
            <a:endParaRPr lang="en-GB"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64168B1A-8C8D-0FA6-2F4A-761BB65B72F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638547" y="1457748"/>
            <a:ext cx="2093237" cy="2551935"/>
          </a:xfrm>
          <a:prstGeom prst="rect">
            <a:avLst/>
          </a:prstGeom>
        </p:spPr>
      </p:pic>
      <p:pic>
        <p:nvPicPr>
          <p:cNvPr id="3" name="Picture 2">
            <a:extLst>
              <a:ext uri="{FF2B5EF4-FFF2-40B4-BE49-F238E27FC236}">
                <a16:creationId xmlns:a16="http://schemas.microsoft.com/office/drawing/2014/main" id="{A4165172-DE46-D770-F97B-D71648A7CA5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40894" y="1457749"/>
            <a:ext cx="2930987" cy="2293559"/>
          </a:xfrm>
          <a:prstGeom prst="rect">
            <a:avLst/>
          </a:prstGeom>
        </p:spPr>
      </p:pic>
      <p:pic>
        <p:nvPicPr>
          <p:cNvPr id="6" name="Picture 5">
            <a:extLst>
              <a:ext uri="{FF2B5EF4-FFF2-40B4-BE49-F238E27FC236}">
                <a16:creationId xmlns:a16="http://schemas.microsoft.com/office/drawing/2014/main" id="{28E18144-15B1-01C4-2C8E-1A2D3C68371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340893" y="3952231"/>
            <a:ext cx="2930988" cy="2135452"/>
          </a:xfrm>
          <a:prstGeom prst="rect">
            <a:avLst/>
          </a:prstGeom>
        </p:spPr>
      </p:pic>
      <p:pic>
        <p:nvPicPr>
          <p:cNvPr id="12" name="Picture 11">
            <a:extLst>
              <a:ext uri="{FF2B5EF4-FFF2-40B4-BE49-F238E27FC236}">
                <a16:creationId xmlns:a16="http://schemas.microsoft.com/office/drawing/2014/main" id="{67802087-7EC1-7B12-9BF1-189606513E9B}"/>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37629" y="1457749"/>
            <a:ext cx="3906885" cy="4629934"/>
          </a:xfrm>
          <a:prstGeom prst="rect">
            <a:avLst/>
          </a:prstGeom>
        </p:spPr>
      </p:pic>
      <p:pic>
        <p:nvPicPr>
          <p:cNvPr id="4" name="Picture 3">
            <a:extLst>
              <a:ext uri="{FF2B5EF4-FFF2-40B4-BE49-F238E27FC236}">
                <a16:creationId xmlns:a16="http://schemas.microsoft.com/office/drawing/2014/main" id="{87D6541D-742F-9E89-2918-46D273FE0025}"/>
              </a:ext>
            </a:extLst>
          </p:cNvPr>
          <p:cNvPicPr>
            <a:picLocks noChangeAspect="1"/>
          </p:cNvPicPr>
          <p:nvPr/>
        </p:nvPicPr>
        <p:blipFill rotWithShape="1">
          <a:blip r:embed="rId7">
            <a:extLst>
              <a:ext uri="{28A0092B-C50C-407E-A947-70E740481C1C}">
                <a14:useLocalDpi xmlns:a14="http://schemas.microsoft.com/office/drawing/2010/main" val="0"/>
              </a:ext>
            </a:extLst>
          </a:blip>
          <a:srcRect t="-1"/>
          <a:stretch/>
        </p:blipFill>
        <p:spPr>
          <a:xfrm>
            <a:off x="7464236" y="4228806"/>
            <a:ext cx="3236237" cy="1858878"/>
          </a:xfrm>
          <a:prstGeom prst="rect">
            <a:avLst/>
          </a:prstGeom>
        </p:spPr>
      </p:pic>
      <p:pic>
        <p:nvPicPr>
          <p:cNvPr id="5" name="Picture 4">
            <a:extLst>
              <a:ext uri="{FF2B5EF4-FFF2-40B4-BE49-F238E27FC236}">
                <a16:creationId xmlns:a16="http://schemas.microsoft.com/office/drawing/2014/main" id="{7BDD91FF-68F8-BD89-53C4-669DEDDD2DAD}"/>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464236" y="1457749"/>
            <a:ext cx="1981956" cy="2551935"/>
          </a:xfrm>
          <a:prstGeom prst="rect">
            <a:avLst/>
          </a:prstGeom>
        </p:spPr>
      </p:pic>
    </p:spTree>
    <p:extLst>
      <p:ext uri="{BB962C8B-B14F-4D97-AF65-F5344CB8AC3E}">
        <p14:creationId xmlns:p14="http://schemas.microsoft.com/office/powerpoint/2010/main" val="27676968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93E39-C82F-B0AA-4E94-2B0D3B4927CD}"/>
              </a:ext>
            </a:extLst>
          </p:cNvPr>
          <p:cNvSpPr>
            <a:spLocks noGrp="1"/>
          </p:cNvSpPr>
          <p:nvPr>
            <p:ph type="title"/>
          </p:nvPr>
        </p:nvSpPr>
        <p:spPr>
          <a:xfrm>
            <a:off x="457200" y="404313"/>
            <a:ext cx="11558588" cy="1325563"/>
          </a:xfrm>
        </p:spPr>
        <p:txBody>
          <a:bodyPr>
            <a:normAutofit/>
          </a:bodyPr>
          <a:lstStyle/>
          <a:p>
            <a:r>
              <a:rPr lang="en-GB" sz="2800" dirty="0">
                <a:latin typeface="Arial" panose="020B0604020202020204" pitchFamily="34" charset="0"/>
                <a:cs typeface="Arial" panose="020B0604020202020204" pitchFamily="34" charset="0"/>
              </a:rPr>
              <a:t>Click the links to zoom in or find out more about the artworks on the previous slide</a:t>
            </a:r>
          </a:p>
        </p:txBody>
      </p:sp>
      <p:sp>
        <p:nvSpPr>
          <p:cNvPr id="3" name="TextBox 2">
            <a:extLst>
              <a:ext uri="{FF2B5EF4-FFF2-40B4-BE49-F238E27FC236}">
                <a16:creationId xmlns:a16="http://schemas.microsoft.com/office/drawing/2014/main" id="{DDDC75F9-70E5-319F-DBF0-211A6286EBE8}"/>
              </a:ext>
            </a:extLst>
          </p:cNvPr>
          <p:cNvSpPr txBox="1"/>
          <p:nvPr/>
        </p:nvSpPr>
        <p:spPr>
          <a:xfrm>
            <a:off x="457200" y="1729876"/>
            <a:ext cx="11038113" cy="4154984"/>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hlinkClick r:id="rId2"/>
              </a:rPr>
              <a:t>Michel </a:t>
            </a:r>
            <a:r>
              <a:rPr lang="en-GB" sz="2400" dirty="0" err="1">
                <a:latin typeface="Arial" panose="020B0604020202020204" pitchFamily="34" charset="0"/>
                <a:cs typeface="Arial" panose="020B0604020202020204" pitchFamily="34" charset="0"/>
                <a:hlinkClick r:id="rId2"/>
              </a:rPr>
              <a:t>Dorigny</a:t>
            </a:r>
            <a:r>
              <a:rPr lang="en-GB" sz="2400" dirty="0">
                <a:latin typeface="Arial" panose="020B0604020202020204" pitchFamily="34" charset="0"/>
                <a:cs typeface="Arial" panose="020B0604020202020204" pitchFamily="34" charset="0"/>
                <a:hlinkClick r:id="rId2"/>
              </a:rPr>
              <a:t>, Hercules fighting the Lernaean Hydra</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3"/>
              </a:rPr>
              <a:t>Alan Davie, Moon Creatures</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4"/>
              </a:rPr>
              <a:t>Dorothea Tanning, Primitive Seating</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5"/>
              </a:rPr>
              <a:t>Agnes Miller Parker, Siamese Cat and Butterfly</a:t>
            </a:r>
            <a:endParaRPr lang="en-GB" sz="2400" dirty="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6"/>
              </a:rPr>
              <a:t>Salvador Dali and Edward James, Lobster Telephone</a:t>
            </a:r>
          </a:p>
          <a:p>
            <a:r>
              <a:rPr lang="en-GB" sz="2400" dirty="0">
                <a:latin typeface="Arial" panose="020B0604020202020204" pitchFamily="34" charset="0"/>
                <a:cs typeface="Arial" panose="020B0604020202020204" pitchFamily="34" charset="0"/>
                <a:hlinkClick r:id="rId6"/>
              </a:rPr>
              <a:t> </a:t>
            </a:r>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hlinkClick r:id="rId7"/>
              </a:rPr>
              <a:t>Catherine Yarrow, Long Eared Creature (</a:t>
            </a:r>
            <a:r>
              <a:rPr lang="en-GB" sz="2400" dirty="0" err="1">
                <a:latin typeface="Arial" panose="020B0604020202020204" pitchFamily="34" charset="0"/>
                <a:cs typeface="Arial" panose="020B0604020202020204" pitchFamily="34" charset="0"/>
                <a:hlinkClick r:id="rId7"/>
              </a:rPr>
              <a:t>Morges</a:t>
            </a:r>
            <a:r>
              <a:rPr lang="en-GB" sz="2400" dirty="0">
                <a:latin typeface="Arial" panose="020B0604020202020204" pitchFamily="34" charset="0"/>
                <a:cs typeface="Arial" panose="020B0604020202020204" pitchFamily="34" charset="0"/>
                <a:hlinkClick r:id="rId7"/>
              </a:rPr>
              <a:t>)</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404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A61A0"/>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0AA23BA-7FEF-4369-A059-52A91D0801BA}"/>
              </a:ext>
            </a:extLst>
          </p:cNvPr>
          <p:cNvSpPr txBox="1"/>
          <p:nvPr/>
        </p:nvSpPr>
        <p:spPr>
          <a:xfrm>
            <a:off x="1496106" y="257334"/>
            <a:ext cx="9528066" cy="1384995"/>
          </a:xfrm>
          <a:prstGeom prst="rect">
            <a:avLst/>
          </a:prstGeom>
          <a:noFill/>
        </p:spPr>
        <p:txBody>
          <a:bodyPr wrap="square" rtlCol="0">
            <a:spAutoFit/>
          </a:bodyPr>
          <a:lstStyle/>
          <a:p>
            <a:pPr algn="ctr"/>
            <a:r>
              <a:rPr lang="en-GB" sz="2800" dirty="0">
                <a:latin typeface="Arial" panose="020B0604020202020204" pitchFamily="34" charset="0"/>
                <a:cs typeface="Arial" panose="020B0604020202020204" pitchFamily="34" charset="0"/>
              </a:rPr>
              <a:t>Watch this short video to find out how P7 at Granton Primary in Edinburgh came up with the question challenge</a:t>
            </a:r>
          </a:p>
          <a:p>
            <a:r>
              <a:rPr lang="en-GB" sz="2800" dirty="0">
                <a:latin typeface="Arial" panose="020B0604020202020204" pitchFamily="34" charset="0"/>
                <a:cs typeface="Arial" panose="020B0604020202020204" pitchFamily="34" charset="0"/>
              </a:rPr>
              <a:t>          </a:t>
            </a:r>
          </a:p>
        </p:txBody>
      </p:sp>
      <p:pic>
        <p:nvPicPr>
          <p:cNvPr id="3" name="Online Media 2" title="Your Art World | Question Challenge (2023)">
            <a:hlinkClick r:id="" action="ppaction://media"/>
            <a:extLst>
              <a:ext uri="{FF2B5EF4-FFF2-40B4-BE49-F238E27FC236}">
                <a16:creationId xmlns:a16="http://schemas.microsoft.com/office/drawing/2014/main" id="{3AA9A9D2-A69F-1594-AAB3-7DA091C88FA1}"/>
              </a:ext>
            </a:extLst>
          </p:cNvPr>
          <p:cNvPicPr>
            <a:picLocks noRot="1" noChangeAspect="1"/>
          </p:cNvPicPr>
          <p:nvPr>
            <a:videoFile r:link="rId1"/>
          </p:nvPr>
        </p:nvPicPr>
        <p:blipFill>
          <a:blip r:embed="rId4"/>
          <a:stretch>
            <a:fillRect/>
          </a:stretch>
        </p:blipFill>
        <p:spPr>
          <a:xfrm>
            <a:off x="1886524" y="1278558"/>
            <a:ext cx="8418951" cy="4756707"/>
          </a:xfrm>
          <a:prstGeom prst="rect">
            <a:avLst/>
          </a:prstGeom>
        </p:spPr>
      </p:pic>
    </p:spTree>
    <p:extLst>
      <p:ext uri="{BB962C8B-B14F-4D97-AF65-F5344CB8AC3E}">
        <p14:creationId xmlns:p14="http://schemas.microsoft.com/office/powerpoint/2010/main" val="163183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09B2588-B497-493D-80F0-F189AF137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B37D98D-FDA4-35FB-A56A-B759F97E3BF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144001" y="0"/>
            <a:ext cx="3047998" cy="3480199"/>
          </a:xfrm>
          <a:custGeom>
            <a:avLst/>
            <a:gdLst/>
            <a:ahLst/>
            <a:cxnLst/>
            <a:rect l="l" t="t" r="r" b="b"/>
            <a:pathLst>
              <a:path w="2952750" h="3371455">
                <a:moveTo>
                  <a:pt x="0" y="0"/>
                </a:moveTo>
                <a:lnTo>
                  <a:pt x="2952750" y="0"/>
                </a:lnTo>
                <a:lnTo>
                  <a:pt x="2952749" y="3278820"/>
                </a:lnTo>
                <a:lnTo>
                  <a:pt x="0" y="3371455"/>
                </a:lnTo>
                <a:close/>
              </a:path>
            </a:pathLst>
          </a:custGeom>
        </p:spPr>
      </p:pic>
      <p:pic>
        <p:nvPicPr>
          <p:cNvPr id="14" name="Picture 13" descr="A close up of a bug&#10;&#10;Description automatically generated with medium confidence">
            <a:extLst>
              <a:ext uri="{FF2B5EF4-FFF2-40B4-BE49-F238E27FC236}">
                <a16:creationId xmlns:a16="http://schemas.microsoft.com/office/drawing/2014/main" id="{1AF3B5E5-BBD8-9EA8-4E36-35F75A4E39F7}"/>
              </a:ext>
            </a:extLst>
          </p:cNvPr>
          <p:cNvPicPr>
            <a:picLocks noChangeAspect="1"/>
          </p:cNvPicPr>
          <p:nvPr/>
        </p:nvPicPr>
        <p:blipFill rotWithShape="1">
          <a:blip r:embed="rId4">
            <a:extLst>
              <a:ext uri="{28A0092B-C50C-407E-A947-70E740481C1C}">
                <a14:useLocalDpi xmlns:a14="http://schemas.microsoft.com/office/drawing/2010/main" val="0"/>
              </a:ext>
            </a:extLst>
          </a:blip>
          <a:srcRect b="-1"/>
          <a:stretch/>
        </p:blipFill>
        <p:spPr>
          <a:xfrm>
            <a:off x="3006915" y="10"/>
            <a:ext cx="2879466" cy="3297994"/>
          </a:xfrm>
          <a:custGeom>
            <a:avLst/>
            <a:gdLst/>
            <a:ahLst/>
            <a:cxnLst/>
            <a:rect l="l" t="t" r="r" b="b"/>
            <a:pathLst>
              <a:path w="2857499" h="3272844">
                <a:moveTo>
                  <a:pt x="0" y="0"/>
                </a:moveTo>
                <a:lnTo>
                  <a:pt x="2857499" y="0"/>
                </a:lnTo>
                <a:lnTo>
                  <a:pt x="2857499" y="3230641"/>
                </a:lnTo>
                <a:lnTo>
                  <a:pt x="2408465" y="3197284"/>
                </a:lnTo>
                <a:lnTo>
                  <a:pt x="0" y="3272844"/>
                </a:lnTo>
                <a:close/>
              </a:path>
            </a:pathLst>
          </a:custGeom>
        </p:spPr>
      </p:pic>
      <p:pic>
        <p:nvPicPr>
          <p:cNvPr id="9" name="Picture 8" descr="A close up of a bird&#10;&#10;Description automatically generated with low confidence">
            <a:extLst>
              <a:ext uri="{FF2B5EF4-FFF2-40B4-BE49-F238E27FC236}">
                <a16:creationId xmlns:a16="http://schemas.microsoft.com/office/drawing/2014/main" id="{607A4FD0-BAA4-DE46-D21C-9A570E579236}"/>
              </a:ext>
            </a:extLst>
          </p:cNvPr>
          <p:cNvPicPr>
            <a:picLocks noChangeAspect="1"/>
          </p:cNvPicPr>
          <p:nvPr/>
        </p:nvPicPr>
        <p:blipFill rotWithShape="1">
          <a:blip r:embed="rId5">
            <a:extLst>
              <a:ext uri="{28A0092B-C50C-407E-A947-70E740481C1C}">
                <a14:useLocalDpi xmlns:a14="http://schemas.microsoft.com/office/drawing/2010/main" val="0"/>
              </a:ext>
            </a:extLst>
          </a:blip>
          <a:srcRect r="-2"/>
          <a:stretch/>
        </p:blipFill>
        <p:spPr>
          <a:xfrm>
            <a:off x="6191251" y="10"/>
            <a:ext cx="2857499" cy="3457053"/>
          </a:xfrm>
          <a:custGeom>
            <a:avLst/>
            <a:gdLst/>
            <a:ahLst/>
            <a:cxnLst/>
            <a:rect l="l" t="t" r="r" b="b"/>
            <a:pathLst>
              <a:path w="2857499" h="3457063">
                <a:moveTo>
                  <a:pt x="0" y="0"/>
                </a:moveTo>
                <a:lnTo>
                  <a:pt x="2857499" y="0"/>
                </a:lnTo>
                <a:lnTo>
                  <a:pt x="2857499" y="3457063"/>
                </a:lnTo>
                <a:lnTo>
                  <a:pt x="0" y="3244792"/>
                </a:lnTo>
                <a:close/>
              </a:path>
            </a:pathLst>
          </a:custGeom>
        </p:spPr>
      </p:pic>
      <p:pic>
        <p:nvPicPr>
          <p:cNvPr id="5" name="Picture 4" descr="A pink flower with many petals&#10;&#10;Description automatically generated with medium confidence">
            <a:extLst>
              <a:ext uri="{FF2B5EF4-FFF2-40B4-BE49-F238E27FC236}">
                <a16:creationId xmlns:a16="http://schemas.microsoft.com/office/drawing/2014/main" id="{858A176C-0A26-8F6C-3EC3-C73243186D4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 y="0"/>
            <a:ext cx="3143249" cy="3480301"/>
          </a:xfrm>
          <a:custGeom>
            <a:avLst/>
            <a:gdLst/>
            <a:ahLst/>
            <a:cxnLst/>
            <a:rect l="l" t="t" r="r" b="b"/>
            <a:pathLst>
              <a:path w="2952751" h="3480311">
                <a:moveTo>
                  <a:pt x="0" y="0"/>
                </a:moveTo>
                <a:lnTo>
                  <a:pt x="2952751" y="0"/>
                </a:lnTo>
                <a:lnTo>
                  <a:pt x="2952750" y="3371455"/>
                </a:lnTo>
                <a:lnTo>
                  <a:pt x="122465" y="3480311"/>
                </a:lnTo>
                <a:lnTo>
                  <a:pt x="0" y="3471214"/>
                </a:lnTo>
                <a:close/>
              </a:path>
            </a:pathLst>
          </a:custGeom>
        </p:spPr>
      </p:pic>
      <p:grpSp>
        <p:nvGrpSpPr>
          <p:cNvPr id="18" name="Group 20">
            <a:extLst>
              <a:ext uri="{FF2B5EF4-FFF2-40B4-BE49-F238E27FC236}">
                <a16:creationId xmlns:a16="http://schemas.microsoft.com/office/drawing/2014/main" id="{F9AB5DBD-0A57-4DBC-B49F-205E268F1F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22" name="Freeform: Shape 21">
              <a:extLst>
                <a:ext uri="{FF2B5EF4-FFF2-40B4-BE49-F238E27FC236}">
                  <a16:creationId xmlns:a16="http://schemas.microsoft.com/office/drawing/2014/main" id="{21DE7FF6-DA62-40A9-8F5D-F82D3020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22">
              <a:extLst>
                <a:ext uri="{FF2B5EF4-FFF2-40B4-BE49-F238E27FC236}">
                  <a16:creationId xmlns:a16="http://schemas.microsoft.com/office/drawing/2014/main" id="{9D38D133-BB29-4B7D-AFB2-7D132F45A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7">
                <a:alphaModFix amt="57000"/>
                <a:extLst>
                  <a:ext uri="{28A0092B-C50C-407E-A947-70E740481C1C}">
                    <a14:useLocalDpi xmlns:a14="http://schemas.microsoft.com/office/drawing/2010/main" val="0"/>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0" name="TextBox 9">
            <a:extLst>
              <a:ext uri="{FF2B5EF4-FFF2-40B4-BE49-F238E27FC236}">
                <a16:creationId xmlns:a16="http://schemas.microsoft.com/office/drawing/2014/main" id="{B189711B-6487-44CC-891C-2F0EF6296E94}"/>
              </a:ext>
            </a:extLst>
          </p:cNvPr>
          <p:cNvSpPr txBox="1"/>
          <p:nvPr/>
        </p:nvSpPr>
        <p:spPr>
          <a:xfrm>
            <a:off x="224734" y="3778230"/>
            <a:ext cx="11967265" cy="3009629"/>
          </a:xfrm>
          <a:prstGeom prst="rect">
            <a:avLst/>
          </a:prstGeom>
        </p:spPr>
        <p:txBody>
          <a:bodyPr vert="horz" lIns="91440" tIns="45720" rIns="91440" bIns="45720" rtlCol="0">
            <a:noAutofit/>
          </a:bodyPr>
          <a:lstStyle/>
          <a:p>
            <a:pPr>
              <a:lnSpc>
                <a:spcPct val="90000"/>
              </a:lnSpc>
              <a:spcAft>
                <a:spcPts val="600"/>
              </a:spcAft>
            </a:pPr>
            <a:r>
              <a:rPr lang="en-US" sz="2400" i="0" dirty="0">
                <a:solidFill>
                  <a:schemeClr val="bg1">
                    <a:alpha val="80000"/>
                  </a:schemeClr>
                </a:solidFill>
                <a:effectLst/>
                <a:latin typeface="Arial" panose="020B0604020202020204" pitchFamily="34" charset="0"/>
                <a:cs typeface="Arial" panose="020B0604020202020204" pitchFamily="34" charset="0"/>
              </a:rPr>
              <a:t>Share your knowledge…</a:t>
            </a:r>
          </a:p>
          <a:p>
            <a:pPr>
              <a:lnSpc>
                <a:spcPct val="90000"/>
              </a:lnSpc>
              <a:spcAft>
                <a:spcPts val="600"/>
              </a:spcAft>
            </a:pPr>
            <a:endParaRPr lang="en-US" sz="2400" i="0" dirty="0">
              <a:solidFill>
                <a:schemeClr val="bg1">
                  <a:alpha val="80000"/>
                </a:schemeClr>
              </a:solidFill>
              <a:effectLst/>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400" i="0" dirty="0">
                <a:solidFill>
                  <a:schemeClr val="bg1">
                    <a:alpha val="80000"/>
                  </a:schemeClr>
                </a:solidFill>
                <a:effectLst/>
                <a:latin typeface="Arial" panose="020B0604020202020204" pitchFamily="34" charset="0"/>
                <a:cs typeface="Arial" panose="020B0604020202020204" pitchFamily="34" charset="0"/>
              </a:rPr>
              <a:t>What’s your </a:t>
            </a:r>
            <a:r>
              <a:rPr lang="en-US" sz="2400" i="0" dirty="0" err="1">
                <a:solidFill>
                  <a:schemeClr val="bg1">
                    <a:alpha val="80000"/>
                  </a:schemeClr>
                </a:solidFill>
                <a:effectLst/>
                <a:latin typeface="Arial" panose="020B0604020202020204" pitchFamily="34" charset="0"/>
                <a:cs typeface="Arial" panose="020B0604020202020204" pitchFamily="34" charset="0"/>
              </a:rPr>
              <a:t>favourite</a:t>
            </a:r>
            <a:r>
              <a:rPr lang="en-US" sz="2400" i="0" dirty="0">
                <a:solidFill>
                  <a:schemeClr val="bg1">
                    <a:alpha val="80000"/>
                  </a:schemeClr>
                </a:solidFill>
                <a:effectLst/>
                <a:latin typeface="Arial" panose="020B0604020202020204" pitchFamily="34" charset="0"/>
                <a:cs typeface="Arial" panose="020B0604020202020204" pitchFamily="34" charset="0"/>
              </a:rPr>
              <a:t> and least </a:t>
            </a:r>
            <a:r>
              <a:rPr lang="en-US" sz="2400" i="0" dirty="0" err="1">
                <a:solidFill>
                  <a:schemeClr val="bg1">
                    <a:alpha val="80000"/>
                  </a:schemeClr>
                </a:solidFill>
                <a:effectLst/>
                <a:latin typeface="Arial" panose="020B0604020202020204" pitchFamily="34" charset="0"/>
                <a:cs typeface="Arial" panose="020B0604020202020204" pitchFamily="34" charset="0"/>
              </a:rPr>
              <a:t>favourite</a:t>
            </a:r>
            <a:r>
              <a:rPr lang="en-US" sz="2400" i="0" dirty="0">
                <a:solidFill>
                  <a:schemeClr val="bg1">
                    <a:alpha val="80000"/>
                  </a:schemeClr>
                </a:solidFill>
                <a:effectLst/>
                <a:latin typeface="Arial" panose="020B0604020202020204" pitchFamily="34" charset="0"/>
                <a:cs typeface="Arial" panose="020B0604020202020204" pitchFamily="34" charset="0"/>
              </a:rPr>
              <a:t> creature? What do you know about them?</a:t>
            </a:r>
          </a:p>
          <a:p>
            <a:pPr indent="-228600">
              <a:lnSpc>
                <a:spcPct val="90000"/>
              </a:lnSpc>
              <a:spcAft>
                <a:spcPts val="600"/>
              </a:spcAft>
              <a:buFont typeface="Arial" panose="020B0604020202020204" pitchFamily="34" charset="0"/>
              <a:buChar char="•"/>
            </a:pPr>
            <a:endParaRPr lang="en-US" sz="2400" i="0" dirty="0">
              <a:solidFill>
                <a:schemeClr val="bg1">
                  <a:alpha val="80000"/>
                </a:schemeClr>
              </a:solidFill>
              <a:effectLst/>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400" i="0" dirty="0">
                <a:solidFill>
                  <a:schemeClr val="bg1">
                    <a:alpha val="80000"/>
                  </a:schemeClr>
                </a:solidFill>
                <a:effectLst/>
                <a:latin typeface="Arial" panose="020B0604020202020204" pitchFamily="34" charset="0"/>
                <a:cs typeface="Arial" panose="020B0604020202020204" pitchFamily="34" charset="0"/>
              </a:rPr>
              <a:t>What questions do you have about them? </a:t>
            </a:r>
            <a:r>
              <a:rPr lang="en-US" sz="2400" dirty="0">
                <a:solidFill>
                  <a:schemeClr val="bg1">
                    <a:alpha val="80000"/>
                  </a:schemeClr>
                </a:solidFill>
                <a:latin typeface="Arial" panose="020B0604020202020204" pitchFamily="34" charset="0"/>
                <a:cs typeface="Arial" panose="020B0604020202020204" pitchFamily="34" charset="0"/>
              </a:rPr>
              <a:t>How could you find answers to your </a:t>
            </a:r>
            <a:br>
              <a:rPr lang="en-US" sz="2400" dirty="0">
                <a:solidFill>
                  <a:schemeClr val="bg1">
                    <a:alpha val="80000"/>
                  </a:schemeClr>
                </a:solidFill>
                <a:latin typeface="Arial" panose="020B0604020202020204" pitchFamily="34" charset="0"/>
                <a:cs typeface="Arial" panose="020B0604020202020204" pitchFamily="34" charset="0"/>
              </a:rPr>
            </a:br>
            <a:r>
              <a:rPr lang="en-US" sz="2400" dirty="0">
                <a:solidFill>
                  <a:schemeClr val="bg1">
                    <a:alpha val="80000"/>
                  </a:schemeClr>
                </a:solidFill>
                <a:latin typeface="Arial" panose="020B0604020202020204" pitchFamily="34" charset="0"/>
                <a:cs typeface="Arial" panose="020B0604020202020204" pitchFamily="34" charset="0"/>
              </a:rPr>
              <a:t>   questions?</a:t>
            </a:r>
            <a:endParaRPr lang="en-US" sz="2400" i="0" dirty="0">
              <a:solidFill>
                <a:schemeClr val="bg1">
                  <a:alpha val="80000"/>
                </a:schemeClr>
              </a:solidFill>
              <a:effectLst/>
              <a:latin typeface="Arial" panose="020B0604020202020204" pitchFamily="34" charset="0"/>
              <a:cs typeface="Arial" panose="020B0604020202020204" pitchFamily="34" charset="0"/>
            </a:endParaRPr>
          </a:p>
          <a:p>
            <a:pPr>
              <a:lnSpc>
                <a:spcPct val="90000"/>
              </a:lnSpc>
              <a:spcAft>
                <a:spcPts val="600"/>
              </a:spcAft>
            </a:pPr>
            <a:r>
              <a:rPr lang="en-US" sz="2800" i="0" dirty="0">
                <a:solidFill>
                  <a:schemeClr val="bg1">
                    <a:alpha val="80000"/>
                  </a:schemeClr>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9145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extBox 3">
            <a:extLst>
              <a:ext uri="{FF2B5EF4-FFF2-40B4-BE49-F238E27FC236}">
                <a16:creationId xmlns:a16="http://schemas.microsoft.com/office/drawing/2014/main" id="{C4F20A04-613A-DAFF-AC10-B67C623AABAA}"/>
              </a:ext>
            </a:extLst>
          </p:cNvPr>
          <p:cNvGraphicFramePr/>
          <p:nvPr>
            <p:extLst>
              <p:ext uri="{D42A27DB-BD31-4B8C-83A1-F6EECF244321}">
                <p14:modId xmlns:p14="http://schemas.microsoft.com/office/powerpoint/2010/main" val="1196259017"/>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4C34D70-076A-D2AD-51BF-68EDCC30C61A}"/>
              </a:ext>
            </a:extLst>
          </p:cNvPr>
          <p:cNvSpPr txBox="1"/>
          <p:nvPr/>
        </p:nvSpPr>
        <p:spPr>
          <a:xfrm>
            <a:off x="335599" y="1874727"/>
            <a:ext cx="4678190" cy="3108543"/>
          </a:xfrm>
          <a:prstGeom prst="rect">
            <a:avLst/>
          </a:prstGeom>
          <a:noFill/>
        </p:spPr>
        <p:txBody>
          <a:bodyPr wrap="square" rtlCol="0">
            <a:spAutoFit/>
          </a:bodyPr>
          <a:lstStyle/>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Draw, collage or make a mind map of as many different creatures as you can think of </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ED63AA1-AA88-C27B-08CE-E44663F3C4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53863" y="644846"/>
            <a:ext cx="5912733" cy="5568303"/>
          </a:xfrm>
          <a:prstGeom prst="rect">
            <a:avLst/>
          </a:prstGeom>
        </p:spPr>
      </p:pic>
    </p:spTree>
    <p:extLst>
      <p:ext uri="{BB962C8B-B14F-4D97-AF65-F5344CB8AC3E}">
        <p14:creationId xmlns:p14="http://schemas.microsoft.com/office/powerpoint/2010/main" val="863475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8">
            <a:extLst>
              <a:ext uri="{FF2B5EF4-FFF2-40B4-BE49-F238E27FC236}">
                <a16:creationId xmlns:a16="http://schemas.microsoft.com/office/drawing/2014/main" id="{609B2588-B497-493D-80F0-F189AF1375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bug&#10;&#10;Description automatically generated with medium confidence">
            <a:extLst>
              <a:ext uri="{FF2B5EF4-FFF2-40B4-BE49-F238E27FC236}">
                <a16:creationId xmlns:a16="http://schemas.microsoft.com/office/drawing/2014/main" id="{1AF3B5E5-BBD8-9EA8-4E36-35F75A4E39F7}"/>
              </a:ext>
            </a:extLst>
          </p:cNvPr>
          <p:cNvPicPr>
            <a:picLocks noChangeAspect="1"/>
          </p:cNvPicPr>
          <p:nvPr/>
        </p:nvPicPr>
        <p:blipFill rotWithShape="1">
          <a:blip r:embed="rId3">
            <a:extLst>
              <a:ext uri="{28A0092B-C50C-407E-A947-70E740481C1C}">
                <a14:useLocalDpi xmlns:a14="http://schemas.microsoft.com/office/drawing/2010/main" val="0"/>
              </a:ext>
            </a:extLst>
          </a:blip>
          <a:srcRect b="-1"/>
          <a:stretch/>
        </p:blipFill>
        <p:spPr>
          <a:xfrm>
            <a:off x="3143253" y="10"/>
            <a:ext cx="2857499" cy="3272834"/>
          </a:xfrm>
          <a:custGeom>
            <a:avLst/>
            <a:gdLst/>
            <a:ahLst/>
            <a:cxnLst/>
            <a:rect l="l" t="t" r="r" b="b"/>
            <a:pathLst>
              <a:path w="2857499" h="3272844">
                <a:moveTo>
                  <a:pt x="0" y="0"/>
                </a:moveTo>
                <a:lnTo>
                  <a:pt x="2857499" y="0"/>
                </a:lnTo>
                <a:lnTo>
                  <a:pt x="2857499" y="3230641"/>
                </a:lnTo>
                <a:lnTo>
                  <a:pt x="2408465" y="3197284"/>
                </a:lnTo>
                <a:lnTo>
                  <a:pt x="0" y="3272844"/>
                </a:lnTo>
                <a:close/>
              </a:path>
            </a:pathLst>
          </a:custGeom>
        </p:spPr>
      </p:pic>
      <p:grpSp>
        <p:nvGrpSpPr>
          <p:cNvPr id="18" name="Group 20">
            <a:extLst>
              <a:ext uri="{FF2B5EF4-FFF2-40B4-BE49-F238E27FC236}">
                <a16:creationId xmlns:a16="http://schemas.microsoft.com/office/drawing/2014/main" id="{F9AB5DBD-0A57-4DBC-B49F-205E268F1F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22" name="Freeform: Shape 21">
              <a:extLst>
                <a:ext uri="{FF2B5EF4-FFF2-40B4-BE49-F238E27FC236}">
                  <a16:creationId xmlns:a16="http://schemas.microsoft.com/office/drawing/2014/main" id="{21DE7FF6-DA62-40A9-8F5D-F82D3020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22">
              <a:extLst>
                <a:ext uri="{FF2B5EF4-FFF2-40B4-BE49-F238E27FC236}">
                  <a16:creationId xmlns:a16="http://schemas.microsoft.com/office/drawing/2014/main" id="{9D38D133-BB29-4B7D-AFB2-7D132F45AD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extLst>
                  <a:ext uri="{28A0092B-C50C-407E-A947-70E740481C1C}">
                    <a14:useLocalDpi xmlns:a14="http://schemas.microsoft.com/office/drawing/2010/main" val="0"/>
                  </a:ext>
                </a:extLst>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3" name="Picture 2">
            <a:extLst>
              <a:ext uri="{FF2B5EF4-FFF2-40B4-BE49-F238E27FC236}">
                <a16:creationId xmlns:a16="http://schemas.microsoft.com/office/drawing/2014/main" id="{901A6E85-C685-E896-CB9C-E409814B369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9389"/>
            <a:ext cx="3139000" cy="3133618"/>
          </a:xfrm>
          <a:prstGeom prst="rect">
            <a:avLst/>
          </a:prstGeom>
        </p:spPr>
      </p:pic>
      <p:pic>
        <p:nvPicPr>
          <p:cNvPr id="4" name="Picture 3">
            <a:extLst>
              <a:ext uri="{FF2B5EF4-FFF2-40B4-BE49-F238E27FC236}">
                <a16:creationId xmlns:a16="http://schemas.microsoft.com/office/drawing/2014/main" id="{5C7719C7-045D-BF44-A405-9CD80DE53286}"/>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151758" y="9609"/>
            <a:ext cx="3496506" cy="3222495"/>
          </a:xfrm>
          <a:prstGeom prst="rect">
            <a:avLst/>
          </a:prstGeom>
        </p:spPr>
      </p:pic>
      <p:pic>
        <p:nvPicPr>
          <p:cNvPr id="6" name="Picture 5">
            <a:extLst>
              <a:ext uri="{FF2B5EF4-FFF2-40B4-BE49-F238E27FC236}">
                <a16:creationId xmlns:a16="http://schemas.microsoft.com/office/drawing/2014/main" id="{F96FA4C2-DF29-2C01-E2CD-2BDFCC6DA52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6648264" y="-5466"/>
            <a:ext cx="3017943" cy="3129695"/>
          </a:xfrm>
          <a:prstGeom prst="rect">
            <a:avLst/>
          </a:prstGeom>
        </p:spPr>
      </p:pic>
      <p:sp>
        <p:nvSpPr>
          <p:cNvPr id="11" name="TextBox 10">
            <a:extLst>
              <a:ext uri="{FF2B5EF4-FFF2-40B4-BE49-F238E27FC236}">
                <a16:creationId xmlns:a16="http://schemas.microsoft.com/office/drawing/2014/main" id="{755EFCB4-60E2-6CAF-535E-AD7CE8AE0D58}"/>
              </a:ext>
            </a:extLst>
          </p:cNvPr>
          <p:cNvSpPr txBox="1"/>
          <p:nvPr/>
        </p:nvSpPr>
        <p:spPr>
          <a:xfrm>
            <a:off x="287079" y="3883241"/>
            <a:ext cx="10730910" cy="2677656"/>
          </a:xfrm>
          <a:prstGeom prst="rect">
            <a:avLst/>
          </a:prstGeom>
          <a:noFill/>
        </p:spPr>
        <p:txBody>
          <a:bodyPr wrap="square">
            <a:spAutoFit/>
          </a:bodyPr>
          <a:lstStyle/>
          <a:p>
            <a:r>
              <a:rPr lang="en-GB" sz="2800" dirty="0">
                <a:solidFill>
                  <a:schemeClr val="bg1"/>
                </a:solidFill>
                <a:latin typeface="Arial" panose="020B0604020202020204" pitchFamily="34" charset="0"/>
                <a:cs typeface="Arial" panose="020B0604020202020204" pitchFamily="34" charset="0"/>
              </a:rPr>
              <a:t>Draw, collage or make a mind map of as many different…</a:t>
            </a:r>
          </a:p>
          <a:p>
            <a:endParaRPr lang="en-GB" sz="28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body shapes…</a:t>
            </a:r>
          </a:p>
          <a:p>
            <a:pPr marL="457200" indent="-457200">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skin textures…</a:t>
            </a:r>
          </a:p>
          <a:p>
            <a:pPr marL="457200" indent="-457200">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habitats…</a:t>
            </a:r>
          </a:p>
          <a:p>
            <a:pPr marL="457200" indent="-457200">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super powers…as you can think of </a:t>
            </a:r>
          </a:p>
        </p:txBody>
      </p:sp>
      <p:pic>
        <p:nvPicPr>
          <p:cNvPr id="13" name="Picture 12" descr="A picture containing colorful, invertebrate, coelenterate, polyp&#10;&#10;Description automatically generated">
            <a:extLst>
              <a:ext uri="{FF2B5EF4-FFF2-40B4-BE49-F238E27FC236}">
                <a16:creationId xmlns:a16="http://schemas.microsoft.com/office/drawing/2014/main" id="{EBA4D336-0302-E99B-260D-B43E794249E9}"/>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9318248" y="0"/>
            <a:ext cx="2873752" cy="3124229"/>
          </a:xfrm>
          <a:prstGeom prst="rect">
            <a:avLst/>
          </a:prstGeom>
        </p:spPr>
      </p:pic>
      <p:pic>
        <p:nvPicPr>
          <p:cNvPr id="17" name="Picture 16">
            <a:extLst>
              <a:ext uri="{FF2B5EF4-FFF2-40B4-BE49-F238E27FC236}">
                <a16:creationId xmlns:a16="http://schemas.microsoft.com/office/drawing/2014/main" id="{1470206B-07B4-F19A-4EBD-4CA94EED7009}"/>
              </a:ext>
            </a:extLst>
          </p:cNvPr>
          <p:cNvPicPr>
            <a:picLocks noChangeAspect="1"/>
          </p:cNvPicPr>
          <p:nvPr/>
        </p:nvPicPr>
        <p:blipFill>
          <a:blip r:embed="rId9">
            <a:lum bright="70000" contrast="-70000"/>
            <a:extLst>
              <a:ext uri="{28A0092B-C50C-407E-A947-70E740481C1C}">
                <a14:useLocalDpi xmlns:a14="http://schemas.microsoft.com/office/drawing/2010/main" val="0"/>
              </a:ext>
            </a:extLst>
          </a:blip>
          <a:stretch>
            <a:fillRect/>
          </a:stretch>
        </p:blipFill>
        <p:spPr>
          <a:xfrm>
            <a:off x="9318248" y="4097219"/>
            <a:ext cx="2421675" cy="2279371"/>
          </a:xfrm>
          <a:prstGeom prst="rect">
            <a:avLst/>
          </a:prstGeom>
        </p:spPr>
      </p:pic>
    </p:spTree>
    <p:extLst>
      <p:ext uri="{BB962C8B-B14F-4D97-AF65-F5344CB8AC3E}">
        <p14:creationId xmlns:p14="http://schemas.microsoft.com/office/powerpoint/2010/main" val="585670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extBox 3">
            <a:extLst>
              <a:ext uri="{FF2B5EF4-FFF2-40B4-BE49-F238E27FC236}">
                <a16:creationId xmlns:a16="http://schemas.microsoft.com/office/drawing/2014/main" id="{C4F20A04-613A-DAFF-AC10-B67C623AABAA}"/>
              </a:ext>
            </a:extLst>
          </p:cNvPr>
          <p:cNvGraphicFramePr/>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B374942-8087-D27D-2D12-2AFA2D7970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7866" y="169185"/>
            <a:ext cx="1751117" cy="1626419"/>
          </a:xfrm>
          <a:prstGeom prst="rect">
            <a:avLst/>
          </a:prstGeom>
        </p:spPr>
      </p:pic>
      <p:sp>
        <p:nvSpPr>
          <p:cNvPr id="4" name="TextBox 3">
            <a:extLst>
              <a:ext uri="{FF2B5EF4-FFF2-40B4-BE49-F238E27FC236}">
                <a16:creationId xmlns:a16="http://schemas.microsoft.com/office/drawing/2014/main" id="{B4C34D70-076A-D2AD-51BF-68EDCC30C61A}"/>
              </a:ext>
            </a:extLst>
          </p:cNvPr>
          <p:cNvSpPr txBox="1"/>
          <p:nvPr/>
        </p:nvSpPr>
        <p:spPr>
          <a:xfrm>
            <a:off x="619825" y="169185"/>
            <a:ext cx="6561811" cy="5262979"/>
          </a:xfrm>
          <a:prstGeom prst="rect">
            <a:avLst/>
          </a:prstGeom>
          <a:noFill/>
        </p:spPr>
        <p:txBody>
          <a:bodyPr wrap="square" rtlCol="0">
            <a:spAutoFit/>
          </a:bodyPr>
          <a:lstStyle/>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Compare ideas</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Which creatures, body shapes, skin textures, habitats or superpowers would you mix together?  </a:t>
            </a: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What could happen? </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63F3B78-2BCF-C317-05AB-10DFB37907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3000" y="1408616"/>
            <a:ext cx="3654309" cy="4282851"/>
          </a:xfrm>
          <a:prstGeom prst="rect">
            <a:avLst/>
          </a:prstGeom>
        </p:spPr>
      </p:pic>
    </p:spTree>
    <p:extLst>
      <p:ext uri="{BB962C8B-B14F-4D97-AF65-F5344CB8AC3E}">
        <p14:creationId xmlns:p14="http://schemas.microsoft.com/office/powerpoint/2010/main" val="61745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extBox 3">
            <a:extLst>
              <a:ext uri="{FF2B5EF4-FFF2-40B4-BE49-F238E27FC236}">
                <a16:creationId xmlns:a16="http://schemas.microsoft.com/office/drawing/2014/main" id="{C4F20A04-613A-DAFF-AC10-B67C623AABAA}"/>
              </a:ext>
            </a:extLst>
          </p:cNvPr>
          <p:cNvGraphicFramePr/>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B374942-8087-D27D-2D12-2AFA2D7970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7866" y="169185"/>
            <a:ext cx="1751117" cy="1626419"/>
          </a:xfrm>
          <a:prstGeom prst="rect">
            <a:avLst/>
          </a:prstGeom>
        </p:spPr>
      </p:pic>
      <p:sp>
        <p:nvSpPr>
          <p:cNvPr id="4" name="TextBox 3">
            <a:extLst>
              <a:ext uri="{FF2B5EF4-FFF2-40B4-BE49-F238E27FC236}">
                <a16:creationId xmlns:a16="http://schemas.microsoft.com/office/drawing/2014/main" id="{B4C34D70-076A-D2AD-51BF-68EDCC30C61A}"/>
              </a:ext>
            </a:extLst>
          </p:cNvPr>
          <p:cNvSpPr txBox="1"/>
          <p:nvPr/>
        </p:nvSpPr>
        <p:spPr>
          <a:xfrm>
            <a:off x="619825" y="169185"/>
            <a:ext cx="7445258" cy="3970318"/>
          </a:xfrm>
          <a:prstGeom prst="rect">
            <a:avLst/>
          </a:prstGeom>
          <a:noFill/>
        </p:spPr>
        <p:txBody>
          <a:bodyPr wrap="square" rtlCol="0">
            <a:spAutoFit/>
          </a:bodyPr>
          <a:lstStyle/>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Think of your own questions about creatures…</a:t>
            </a:r>
          </a:p>
          <a:p>
            <a:endParaRPr lang="en-GB" sz="28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63F3B78-2BCF-C317-05AB-10DFB37907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37797" y="1329719"/>
            <a:ext cx="3582390" cy="4198562"/>
          </a:xfrm>
          <a:prstGeom prst="rect">
            <a:avLst/>
          </a:prstGeom>
        </p:spPr>
      </p:pic>
    </p:spTree>
    <p:extLst>
      <p:ext uri="{BB962C8B-B14F-4D97-AF65-F5344CB8AC3E}">
        <p14:creationId xmlns:p14="http://schemas.microsoft.com/office/powerpoint/2010/main" val="2013601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AC4F7F6-E4A3-4ED9-B6FE-928C2DBD4F11}"/>
              </a:ext>
            </a:extLst>
          </p:cNvPr>
          <p:cNvSpPr txBox="1"/>
          <p:nvPr/>
        </p:nvSpPr>
        <p:spPr>
          <a:xfrm>
            <a:off x="691224" y="1050982"/>
            <a:ext cx="6545651"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Turn your top 3 ideas into pictures, 3D models, stories or even sounds!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Quickly sketch or make models.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Don’t spend too long – this is just about capturing your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E66D2350-3375-0DBE-5D6F-ED683C889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700701"/>
            <a:ext cx="3271176" cy="4392429"/>
          </a:xfrm>
          <a:prstGeom prst="rect">
            <a:avLst/>
          </a:prstGeom>
        </p:spPr>
      </p:pic>
    </p:spTree>
    <p:extLst>
      <p:ext uri="{BB962C8B-B14F-4D97-AF65-F5344CB8AC3E}">
        <p14:creationId xmlns:p14="http://schemas.microsoft.com/office/powerpoint/2010/main" val="1195447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189711B-6487-44CC-891C-2F0EF6296E94}"/>
              </a:ext>
            </a:extLst>
          </p:cNvPr>
          <p:cNvSpPr txBox="1"/>
          <p:nvPr/>
        </p:nvSpPr>
        <p:spPr>
          <a:xfrm>
            <a:off x="440390" y="229510"/>
            <a:ext cx="11578348" cy="5632311"/>
          </a:xfrm>
          <a:prstGeom prst="rect">
            <a:avLst/>
          </a:prstGeom>
          <a:noFill/>
        </p:spPr>
        <p:txBody>
          <a:bodyPr wrap="square" rtlCol="0">
            <a:spAutoFit/>
          </a:bodyPr>
          <a:lstStyle/>
          <a:p>
            <a:r>
              <a:rPr lang="en-GB" sz="2000" b="1" dirty="0">
                <a:solidFill>
                  <a:schemeClr val="accent1">
                    <a:lumMod val="50000"/>
                  </a:schemeClr>
                </a:solidFill>
                <a:latin typeface="Arial" panose="020B0604020202020204" pitchFamily="34" charset="0"/>
                <a:cs typeface="Arial" panose="020B0604020202020204" pitchFamily="34" charset="0"/>
              </a:rPr>
              <a:t>Notes for the group leader</a:t>
            </a:r>
          </a:p>
          <a:p>
            <a:r>
              <a:rPr lang="en-GB" sz="2000" b="1" dirty="0">
                <a:solidFill>
                  <a:schemeClr val="accent1">
                    <a:lumMod val="50000"/>
                  </a:schemeClr>
                </a:solidFill>
                <a:latin typeface="Arial" panose="020B0604020202020204" pitchFamily="34" charset="0"/>
                <a:cs typeface="Arial" panose="020B0604020202020204" pitchFamily="34" charset="0"/>
              </a:rPr>
              <a:t>Learner voice and choice</a:t>
            </a:r>
          </a:p>
          <a:p>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dirty="0">
                <a:solidFill>
                  <a:schemeClr val="accent1">
                    <a:lumMod val="50000"/>
                  </a:schemeClr>
                </a:solidFill>
                <a:latin typeface="Arial" panose="020B0604020202020204" pitchFamily="34" charset="0"/>
                <a:cs typeface="Arial" panose="020B0604020202020204" pitchFamily="34" charset="0"/>
              </a:rPr>
              <a:t>Your Art World aims to give children and young people a voice and encourages them to identify and explore themes that matter to them. We encourage you to offer choice at every stage, in order to motivate learners and promote independent and creative thinking. </a:t>
            </a:r>
          </a:p>
          <a:p>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dirty="0">
                <a:solidFill>
                  <a:schemeClr val="accent1">
                    <a:lumMod val="50000"/>
                  </a:schemeClr>
                </a:solidFill>
                <a:latin typeface="Arial" panose="020B0604020202020204" pitchFamily="34" charset="0"/>
                <a:cs typeface="Arial" panose="020B0604020202020204" pitchFamily="34" charset="0"/>
              </a:rPr>
              <a:t>This slide show focuses on the Question challenge: </a:t>
            </a:r>
          </a:p>
          <a:p>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i="1" dirty="0">
                <a:solidFill>
                  <a:schemeClr val="accent1">
                    <a:lumMod val="50000"/>
                  </a:schemeClr>
                </a:solidFill>
                <a:latin typeface="Arial" panose="020B0604020202020204" pitchFamily="34" charset="0"/>
                <a:cs typeface="Arial" panose="020B0604020202020204" pitchFamily="34" charset="0"/>
              </a:rPr>
              <a:t>I wonder what would happen if different creatures were mixed together?</a:t>
            </a:r>
          </a:p>
          <a:p>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dirty="0">
                <a:solidFill>
                  <a:schemeClr val="accent1">
                    <a:lumMod val="50000"/>
                  </a:schemeClr>
                </a:solidFill>
                <a:latin typeface="Arial" panose="020B0604020202020204" pitchFamily="34" charset="0"/>
                <a:cs typeface="Arial" panose="020B0604020202020204" pitchFamily="34" charset="0"/>
              </a:rPr>
              <a:t>This challenge was set by P7 children in Granton Primary, Edinburgh. It is intended as a starting point to help learners generate ideas and to identify their own interests. </a:t>
            </a:r>
          </a:p>
          <a:p>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dirty="0">
                <a:solidFill>
                  <a:schemeClr val="accent1">
                    <a:lumMod val="50000"/>
                  </a:schemeClr>
                </a:solidFill>
                <a:latin typeface="Arial" panose="020B0604020202020204" pitchFamily="34" charset="0"/>
                <a:cs typeface="Arial" panose="020B0604020202020204" pitchFamily="34" charset="0"/>
              </a:rPr>
              <a:t>If your group would like to suggest one of the future challenges please contact </a:t>
            </a:r>
            <a:r>
              <a:rPr lang="en-GB" sz="2000" dirty="0">
                <a:solidFill>
                  <a:schemeClr val="accent1">
                    <a:lumMod val="50000"/>
                  </a:schemeClr>
                </a:solidFill>
                <a:latin typeface="Arial" panose="020B0604020202020204" pitchFamily="34" charset="0"/>
                <a:cs typeface="Arial" panose="020B0604020202020204" pitchFamily="34" charset="0"/>
                <a:hlinkClick r:id="rId3"/>
              </a:rPr>
              <a:t>learning@nationalgalleries.org</a:t>
            </a:r>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dirty="0">
                <a:solidFill>
                  <a:schemeClr val="accent1">
                    <a:lumMod val="50000"/>
                  </a:schemeClr>
                </a:solidFill>
                <a:latin typeface="Arial" panose="020B0604020202020204" pitchFamily="34" charset="0"/>
                <a:cs typeface="Arial" panose="020B0604020202020204" pitchFamily="34" charset="0"/>
              </a:rPr>
              <a:t>We’d love to hear their suggestions! </a:t>
            </a:r>
          </a:p>
          <a:p>
            <a:endParaRPr lang="en-GB" sz="20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294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A5FA6"/>
        </a:solidFill>
        <a:effectLst/>
      </p:bgPr>
    </p:bg>
    <p:spTree>
      <p:nvGrpSpPr>
        <p:cNvPr id="1" name=""/>
        <p:cNvGrpSpPr/>
        <p:nvPr/>
      </p:nvGrpSpPr>
      <p:grpSpPr>
        <a:xfrm>
          <a:off x="0" y="0"/>
          <a:ext cx="0" cy="0"/>
          <a:chOff x="0" y="0"/>
          <a:chExt cx="0" cy="0"/>
        </a:xfrm>
      </p:grpSpPr>
      <p:sp>
        <p:nvSpPr>
          <p:cNvPr id="1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C87592-7DE2-42EE-9C44-DA44CBFF8ADD}"/>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indent="-228600" algn="ctr">
              <a:lnSpc>
                <a:spcPct val="90000"/>
              </a:lnSpc>
              <a:spcBef>
                <a:spcPct val="0"/>
              </a:spcBef>
              <a:spcAft>
                <a:spcPts val="600"/>
              </a:spcAft>
            </a:pPr>
            <a:r>
              <a:rPr lang="en-US" sz="3600" kern="1200" dirty="0">
                <a:solidFill>
                  <a:srgbClr val="FFFFFF"/>
                </a:solidFill>
                <a:latin typeface="Arial" panose="020B0604020202020204" pitchFamily="34" charset="0"/>
                <a:ea typeface="+mj-ea"/>
                <a:cs typeface="Arial" panose="020B0604020202020204" pitchFamily="34" charset="0"/>
              </a:rPr>
              <a:t>Step 2 WONDER</a:t>
            </a:r>
          </a:p>
        </p:txBody>
      </p:sp>
      <p:pic>
        <p:nvPicPr>
          <p:cNvPr id="3" name="Picture 2">
            <a:extLst>
              <a:ext uri="{FF2B5EF4-FFF2-40B4-BE49-F238E27FC236}">
                <a16:creationId xmlns:a16="http://schemas.microsoft.com/office/drawing/2014/main" id="{9DD8B631-7A60-4659-BC9F-E4B1DBF4610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438436" y="7522"/>
            <a:ext cx="6893960" cy="6741069"/>
          </a:xfrm>
          <a:prstGeom prst="rect">
            <a:avLst/>
          </a:prstGeom>
          <a:solidFill>
            <a:srgbClr val="7A5FA6"/>
          </a:solidFill>
        </p:spPr>
      </p:pic>
    </p:spTree>
    <p:extLst>
      <p:ext uri="{BB962C8B-B14F-4D97-AF65-F5344CB8AC3E}">
        <p14:creationId xmlns:p14="http://schemas.microsoft.com/office/powerpoint/2010/main" val="3564932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A5FA6"/>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34A535-00FB-431F-AA3E-71F231D0969D}"/>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000" kern="1200" dirty="0">
                <a:solidFill>
                  <a:srgbClr val="FFFFFF"/>
                </a:solidFill>
                <a:latin typeface="Arial" panose="020B0604020202020204" pitchFamily="34" charset="0"/>
                <a:ea typeface="+mj-ea"/>
                <a:cs typeface="Arial" panose="020B0604020202020204" pitchFamily="34" charset="0"/>
              </a:rPr>
              <a:t>Step 2 WONDER</a:t>
            </a:r>
          </a:p>
        </p:txBody>
      </p:sp>
      <p:sp>
        <p:nvSpPr>
          <p:cNvPr id="3" name="TextBox 2">
            <a:extLst>
              <a:ext uri="{FF2B5EF4-FFF2-40B4-BE49-F238E27FC236}">
                <a16:creationId xmlns:a16="http://schemas.microsoft.com/office/drawing/2014/main" id="{6F9FEB57-B47A-49FB-A614-9BCD375A0DAC}"/>
              </a:ext>
            </a:extLst>
          </p:cNvPr>
          <p:cNvSpPr txBox="1"/>
          <p:nvPr/>
        </p:nvSpPr>
        <p:spPr>
          <a:xfrm>
            <a:off x="4643918" y="1194180"/>
            <a:ext cx="6996701" cy="4093428"/>
          </a:xfrm>
          <a:prstGeom prst="rect">
            <a:avLst/>
          </a:prstGeom>
          <a:solidFill>
            <a:srgbClr val="7A5FA6"/>
          </a:solidFill>
        </p:spPr>
        <p:txBody>
          <a:bodyPr wrap="square" rtlCol="0">
            <a:spAutoFit/>
          </a:bodyPr>
          <a:lstStyle/>
          <a:p>
            <a:r>
              <a:rPr lang="en-GB" sz="2800" dirty="0">
                <a:solidFill>
                  <a:schemeClr val="bg1"/>
                </a:solidFill>
                <a:latin typeface="Arial" panose="020B0604020202020204" pitchFamily="34" charset="0"/>
                <a:cs typeface="Arial" panose="020B0604020202020204" pitchFamily="34" charset="0"/>
              </a:rPr>
              <a:t>Step 2 is all about CREATIVE PLAY</a:t>
            </a:r>
          </a:p>
          <a:p>
            <a:endParaRPr lang="en-GB" sz="28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Find out how an artist plays with ideas</a:t>
            </a:r>
          </a:p>
          <a:p>
            <a:endParaRPr lang="en-GB" sz="28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Share ideas as a group and select the best ideas</a:t>
            </a:r>
          </a:p>
          <a:p>
            <a:endParaRPr lang="en-GB" sz="2800" dirty="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800" dirty="0">
                <a:solidFill>
                  <a:schemeClr val="bg1"/>
                </a:solidFill>
                <a:latin typeface="Arial" panose="020B0604020202020204" pitchFamily="34" charset="0"/>
                <a:cs typeface="Arial" panose="020B0604020202020204" pitchFamily="34" charset="0"/>
              </a:rPr>
              <a:t>Experiment with materials</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8024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A5FA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26B77-81CB-7C18-1156-7798C2F5D878}"/>
              </a:ext>
            </a:extLst>
          </p:cNvPr>
          <p:cNvSpPr>
            <a:spLocks noGrp="1"/>
          </p:cNvSpPr>
          <p:nvPr>
            <p:ph type="title"/>
          </p:nvPr>
        </p:nvSpPr>
        <p:spPr>
          <a:xfrm>
            <a:off x="1915334" y="170677"/>
            <a:ext cx="8361329" cy="1325563"/>
          </a:xfrm>
        </p:spPr>
        <p:txBody>
          <a:bodyPr>
            <a:normAutofit/>
          </a:bodyPr>
          <a:lstStyle/>
          <a:p>
            <a:r>
              <a:rPr lang="en-GB" sz="2800" dirty="0">
                <a:latin typeface="Arial" panose="020B0604020202020204" pitchFamily="34" charset="0"/>
                <a:cs typeface="Arial" panose="020B0604020202020204" pitchFamily="34" charset="0"/>
              </a:rPr>
              <a:t>Watch this video by artist Constant </a:t>
            </a:r>
            <a:r>
              <a:rPr lang="en-GB" sz="2800" dirty="0" err="1">
                <a:latin typeface="Arial" panose="020B0604020202020204" pitchFamily="34" charset="0"/>
                <a:cs typeface="Arial" panose="020B0604020202020204" pitchFamily="34" charset="0"/>
              </a:rPr>
              <a:t>Vigier</a:t>
            </a:r>
            <a:r>
              <a:rPr lang="en-GB" sz="2800" dirty="0">
                <a:latin typeface="Arial" panose="020B0604020202020204" pitchFamily="34" charset="0"/>
                <a:cs typeface="Arial" panose="020B0604020202020204" pitchFamily="34" charset="0"/>
              </a:rPr>
              <a:t> to find out how he got inspired by the question…</a:t>
            </a:r>
          </a:p>
        </p:txBody>
      </p:sp>
      <p:pic>
        <p:nvPicPr>
          <p:cNvPr id="3" name="Picture 2">
            <a:extLst>
              <a:ext uri="{FF2B5EF4-FFF2-40B4-BE49-F238E27FC236}">
                <a16:creationId xmlns:a16="http://schemas.microsoft.com/office/drawing/2014/main" id="{700DEB01-5103-EAE2-95D5-331D869631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3477" y="216739"/>
            <a:ext cx="1308601" cy="1278860"/>
          </a:xfrm>
          <a:prstGeom prst="rect">
            <a:avLst/>
          </a:prstGeom>
        </p:spPr>
      </p:pic>
      <p:pic>
        <p:nvPicPr>
          <p:cNvPr id="4" name="Online Media 3" title="Artists meet the challenge | Constant Vigier">
            <a:hlinkClick r:id="" action="ppaction://media"/>
            <a:extLst>
              <a:ext uri="{FF2B5EF4-FFF2-40B4-BE49-F238E27FC236}">
                <a16:creationId xmlns:a16="http://schemas.microsoft.com/office/drawing/2014/main" id="{93F7B156-1D0E-1F75-67BE-271A0CCB237E}"/>
              </a:ext>
            </a:extLst>
          </p:cNvPr>
          <p:cNvPicPr>
            <a:picLocks noRot="1" noChangeAspect="1"/>
          </p:cNvPicPr>
          <p:nvPr>
            <a:videoFile r:link="rId1"/>
          </p:nvPr>
        </p:nvPicPr>
        <p:blipFill>
          <a:blip r:embed="rId4"/>
          <a:stretch>
            <a:fillRect/>
          </a:stretch>
        </p:blipFill>
        <p:spPr>
          <a:xfrm>
            <a:off x="1915335" y="1300390"/>
            <a:ext cx="8361329" cy="4724151"/>
          </a:xfrm>
          <a:prstGeom prst="rect">
            <a:avLst/>
          </a:prstGeom>
        </p:spPr>
      </p:pic>
    </p:spTree>
    <p:extLst>
      <p:ext uri="{BB962C8B-B14F-4D97-AF65-F5344CB8AC3E}">
        <p14:creationId xmlns:p14="http://schemas.microsoft.com/office/powerpoint/2010/main" val="312779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B16745-373C-4C60-B640-62B33968A140}"/>
              </a:ext>
            </a:extLst>
          </p:cNvPr>
          <p:cNvSpPr txBox="1"/>
          <p:nvPr/>
        </p:nvSpPr>
        <p:spPr>
          <a:xfrm>
            <a:off x="427234" y="133563"/>
            <a:ext cx="6261241" cy="6390526"/>
          </a:xfrm>
          <a:prstGeom prst="rect">
            <a:avLst/>
          </a:prstGeom>
        </p:spPr>
        <p:txBody>
          <a:bodyPr vert="horz" lIns="91440" tIns="45720" rIns="91440" bIns="45720" rtlCol="0">
            <a:noAutofit/>
          </a:bodyPr>
          <a:lstStyle/>
          <a:p>
            <a:pPr marR="0" lvl="0" algn="l" defTabSz="914400" rtl="0" eaLnBrk="1" fontAlgn="auto" latinLnBrk="0" hangingPunct="1">
              <a:lnSpc>
                <a:spcPct val="90000"/>
              </a:lnSpc>
              <a:spcBef>
                <a:spcPts val="0"/>
              </a:spcBef>
              <a:spcAft>
                <a:spcPts val="600"/>
              </a:spcAft>
              <a:buClrTx/>
              <a:buSzTx/>
              <a:tabLst/>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Experiment…</a:t>
            </a:r>
          </a:p>
          <a:p>
            <a:pPr marR="0" lvl="0"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a:lnSpc>
                <a:spcPct val="90000"/>
              </a:lnSpc>
              <a:spcAft>
                <a:spcPts val="600"/>
              </a:spcAft>
              <a:defRPr/>
            </a:pPr>
            <a:r>
              <a:rPr lang="en-US" sz="2800" dirty="0">
                <a:latin typeface="Arial" panose="020B0604020202020204" pitchFamily="34" charset="0"/>
                <a:cs typeface="Arial" panose="020B0604020202020204" pitchFamily="34" charset="0"/>
              </a:rPr>
              <a:t>In a group of 3, p</a:t>
            </a: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lay a game of Heads, Bodies and Legs. </a:t>
            </a:r>
          </a:p>
          <a:p>
            <a:pPr marR="0" lvl="0" algn="l" defTabSz="914400" rtl="0" eaLnBrk="1" fontAlgn="auto" latinLnBrk="0" hangingPunct="1">
              <a:lnSpc>
                <a:spcPct val="90000"/>
              </a:lnSpc>
              <a:spcBef>
                <a:spcPts val="0"/>
              </a:spcBef>
              <a:spcAft>
                <a:spcPts val="600"/>
              </a:spcAft>
              <a:buClrTx/>
              <a:buSzTx/>
              <a:tabLst/>
              <a:defRPr/>
            </a:pPr>
            <a:endParaRPr lang="en-US" sz="2800" dirty="0">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90000"/>
              </a:lnSpc>
              <a:spcBef>
                <a:spcPts val="0"/>
              </a:spcBef>
              <a:spcAft>
                <a:spcPts val="600"/>
              </a:spcAft>
              <a:buClrTx/>
              <a:buSzTx/>
              <a:buAutoNum type="arabicPeriod"/>
              <a:tabLst/>
              <a:defRPr/>
            </a:pPr>
            <a:r>
              <a:rPr lang="en-US" sz="2800" dirty="0">
                <a:latin typeface="Arial" panose="020B0604020202020204" pitchFamily="34" charset="0"/>
                <a:cs typeface="Arial" panose="020B0604020202020204" pitchFamily="34" charset="0"/>
              </a:rPr>
              <a:t>Each person draws </a:t>
            </a: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a head and neck, then folds their paper so only the neck is visible and passes it to the next person.</a:t>
            </a:r>
          </a:p>
          <a:p>
            <a:pPr marR="0" lvl="0" algn="l" defTabSz="914400" rtl="0" eaLnBrk="1" fontAlgn="auto" latinLnBrk="0" hangingPunct="1">
              <a:lnSpc>
                <a:spcPct val="90000"/>
              </a:lnSpc>
              <a:spcBef>
                <a:spcPts val="0"/>
              </a:spcBef>
              <a:spcAft>
                <a:spcPts val="600"/>
              </a:spcAft>
              <a:buClrTx/>
              <a:buSzTx/>
              <a:tabLst/>
              <a:defRPr/>
            </a:pPr>
            <a:r>
              <a:rPr lang="en-US" sz="2800" dirty="0">
                <a:latin typeface="Arial" panose="020B0604020202020204" pitchFamily="34" charset="0"/>
                <a:cs typeface="Arial" panose="020B0604020202020204" pitchFamily="34" charset="0"/>
              </a:rPr>
              <a:t>2. Draw a body</a:t>
            </a: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attached to the neck.</a:t>
            </a:r>
            <a:b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Fold the paper so only the top of  </a:t>
            </a:r>
            <a:b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the legs are visible and pass to the  </a:t>
            </a:r>
            <a:b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    next person. </a:t>
            </a:r>
          </a:p>
          <a:p>
            <a:pPr marR="0" lvl="0" algn="l" defTabSz="914400" rtl="0" eaLnBrk="1" fontAlgn="auto" latinLnBrk="0" hangingPunct="1">
              <a:lnSpc>
                <a:spcPct val="90000"/>
              </a:lnSpc>
              <a:spcBef>
                <a:spcPts val="0"/>
              </a:spcBef>
              <a:spcAft>
                <a:spcPts val="600"/>
              </a:spcAft>
              <a:buClrTx/>
              <a:buSzTx/>
              <a:tabLst/>
              <a:defRPr/>
            </a:pPr>
            <a:r>
              <a:rPr lang="en-US" sz="2800" dirty="0">
                <a:latin typeface="Arial" panose="020B0604020202020204" pitchFamily="34" charset="0"/>
                <a:cs typeface="Arial" panose="020B0604020202020204" pitchFamily="34" charset="0"/>
              </a:rPr>
              <a:t>3. Draw the legs and feet. </a:t>
            </a: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lang="en-US" sz="2800" dirty="0">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lang="en-US" sz="2800" dirty="0">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21090C0-1A6B-AE86-14E7-3AE29B008A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429643" y="346228"/>
            <a:ext cx="4335123" cy="6177861"/>
          </a:xfrm>
          <a:prstGeom prst="rect">
            <a:avLst/>
          </a:prstGeom>
        </p:spPr>
      </p:pic>
    </p:spTree>
    <p:extLst>
      <p:ext uri="{BB962C8B-B14F-4D97-AF65-F5344CB8AC3E}">
        <p14:creationId xmlns:p14="http://schemas.microsoft.com/office/powerpoint/2010/main" val="3012539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4C36F18-141C-0077-0B7E-585E1FC90109}"/>
              </a:ext>
            </a:extLst>
          </p:cNvPr>
          <p:cNvPicPr>
            <a:picLocks noChangeAspect="1"/>
          </p:cNvPicPr>
          <p:nvPr/>
        </p:nvPicPr>
        <p:blipFill rotWithShape="1">
          <a:blip r:embed="rId3">
            <a:extLst>
              <a:ext uri="{28A0092B-C50C-407E-A947-70E740481C1C}">
                <a14:useLocalDpi xmlns:a14="http://schemas.microsoft.com/office/drawing/2010/main" val="0"/>
              </a:ext>
            </a:extLst>
          </a:blip>
          <a:srcRect l="-26"/>
          <a:stretch/>
        </p:blipFill>
        <p:spPr>
          <a:xfrm>
            <a:off x="0" y="-1"/>
            <a:ext cx="12192000" cy="8024653"/>
          </a:xfrm>
          <a:prstGeom prst="rect">
            <a:avLst/>
          </a:prstGeom>
        </p:spPr>
      </p:pic>
      <p:sp>
        <p:nvSpPr>
          <p:cNvPr id="9" name="TextBox 8">
            <a:extLst>
              <a:ext uri="{FF2B5EF4-FFF2-40B4-BE49-F238E27FC236}">
                <a16:creationId xmlns:a16="http://schemas.microsoft.com/office/drawing/2014/main" id="{F7D30F68-776E-CDAC-7D8F-4A1BF2092F54}"/>
              </a:ext>
            </a:extLst>
          </p:cNvPr>
          <p:cNvSpPr txBox="1"/>
          <p:nvPr/>
        </p:nvSpPr>
        <p:spPr>
          <a:xfrm>
            <a:off x="7569484" y="468712"/>
            <a:ext cx="4256070" cy="3268587"/>
          </a:xfrm>
          <a:prstGeom prst="rect">
            <a:avLst/>
          </a:prstGeom>
          <a:solidFill>
            <a:schemeClr val="bg1">
              <a:alpha val="70000"/>
            </a:schemeClr>
          </a:solidFill>
        </p:spPr>
        <p:txBody>
          <a:bodyPr wrap="square">
            <a:spAutoFit/>
          </a:bodyPr>
          <a:lstStyle/>
          <a:p>
            <a:pPr marR="0" lvl="0" algn="r" defTabSz="914400" rtl="0" eaLnBrk="1" fontAlgn="auto" latinLnBrk="0" hangingPunct="1">
              <a:lnSpc>
                <a:spcPct val="90000"/>
              </a:lnSpc>
              <a:spcBef>
                <a:spcPts val="0"/>
              </a:spcBef>
              <a:spcAft>
                <a:spcPts val="600"/>
              </a:spcAft>
              <a:buClrTx/>
              <a:buSzTx/>
              <a:tabLst/>
              <a:defRPr/>
            </a:pPr>
            <a:r>
              <a:rPr kumimoji="0" 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Experiment…</a:t>
            </a:r>
          </a:p>
          <a:p>
            <a:pPr marR="0" lvl="0" algn="l" defTabSz="914400" rtl="0" eaLnBrk="1" fontAlgn="auto" latinLnBrk="0" hangingPunct="1">
              <a:lnSpc>
                <a:spcPct val="90000"/>
              </a:lnSpc>
              <a:spcBef>
                <a:spcPts val="0"/>
              </a:spcBef>
              <a:spcAft>
                <a:spcPts val="600"/>
              </a:spcAft>
              <a:buClrTx/>
              <a:buSzTx/>
              <a:tabLst/>
              <a:defRPr/>
            </a:pPr>
            <a:endParaRPr kumimoji="0" 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r" defTabSz="914400" rtl="0" eaLnBrk="1" fontAlgn="auto" latinLnBrk="0" hangingPunct="1">
              <a:lnSpc>
                <a:spcPct val="90000"/>
              </a:lnSpc>
              <a:spcBef>
                <a:spcPts val="0"/>
              </a:spcBef>
              <a:spcAft>
                <a:spcPts val="600"/>
              </a:spcAft>
              <a:buClrTx/>
              <a:buSzTx/>
              <a:tabLst/>
              <a:defRPr/>
            </a:pPr>
            <a:r>
              <a:rPr kumimoji="0" 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Try using </a:t>
            </a:r>
          </a:p>
          <a:p>
            <a:pPr marR="0" lvl="0" algn="r" defTabSz="914400" rtl="0" eaLnBrk="1" fontAlgn="auto" latinLnBrk="0" hangingPunct="1">
              <a:lnSpc>
                <a:spcPct val="90000"/>
              </a:lnSpc>
              <a:spcBef>
                <a:spcPts val="0"/>
              </a:spcBef>
              <a:spcAft>
                <a:spcPts val="600"/>
              </a:spcAft>
              <a:buClrTx/>
              <a:buSzTx/>
              <a:tabLst/>
              <a:defRPr/>
            </a:pPr>
            <a:r>
              <a:rPr kumimoji="0" 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different </a:t>
            </a:r>
            <a:r>
              <a:rPr lang="en-US" sz="2800" dirty="0">
                <a:latin typeface="Arial" panose="020B0604020202020204" pitchFamily="34" charset="0"/>
                <a:cs typeface="Arial" panose="020B0604020202020204" pitchFamily="34" charset="0"/>
              </a:rPr>
              <a:t>material</a:t>
            </a:r>
            <a:r>
              <a:rPr kumimoji="0" 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s </a:t>
            </a:r>
          </a:p>
          <a:p>
            <a:pPr marR="0" lvl="0" algn="r" defTabSz="914400" rtl="0" eaLnBrk="1" fontAlgn="auto" latinLnBrk="0" hangingPunct="1">
              <a:lnSpc>
                <a:spcPct val="90000"/>
              </a:lnSpc>
              <a:spcBef>
                <a:spcPts val="0"/>
              </a:spcBef>
              <a:spcAft>
                <a:spcPts val="600"/>
              </a:spcAft>
              <a:buClrTx/>
              <a:buSzTx/>
              <a:tabLst/>
              <a:defRPr/>
            </a:pPr>
            <a:r>
              <a:rPr kumimoji="0" 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to create </a:t>
            </a:r>
          </a:p>
          <a:p>
            <a:pPr marR="0" lvl="0" algn="r" defTabSz="914400" rtl="0" eaLnBrk="1" fontAlgn="auto" latinLnBrk="0" hangingPunct="1">
              <a:lnSpc>
                <a:spcPct val="90000"/>
              </a:lnSpc>
              <a:spcBef>
                <a:spcPts val="0"/>
              </a:spcBef>
              <a:spcAft>
                <a:spcPts val="600"/>
              </a:spcAft>
              <a:buClrTx/>
              <a:buSzTx/>
              <a:tabLst/>
              <a:defRPr/>
            </a:pPr>
            <a:r>
              <a:rPr lang="en-US" sz="2800" dirty="0">
                <a:latin typeface="Arial" panose="020B0604020202020204" pitchFamily="34" charset="0"/>
                <a:cs typeface="Arial" panose="020B0604020202020204" pitchFamily="34" charset="0"/>
              </a:rPr>
              <a:t>animal </a:t>
            </a:r>
            <a:r>
              <a:rPr kumimoji="0" 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skin </a:t>
            </a:r>
          </a:p>
          <a:p>
            <a:pPr marR="0" lvl="0" algn="r" defTabSz="914400" rtl="0" eaLnBrk="1" fontAlgn="auto" latinLnBrk="0" hangingPunct="1">
              <a:lnSpc>
                <a:spcPct val="90000"/>
              </a:lnSpc>
              <a:spcBef>
                <a:spcPts val="0"/>
              </a:spcBef>
              <a:spcAft>
                <a:spcPts val="600"/>
              </a:spcAft>
              <a:buClrTx/>
              <a:buSzTx/>
              <a:tabLst/>
              <a:defRPr/>
            </a:pPr>
            <a:r>
              <a:rPr kumimoji="0" lang="en-US" sz="2800" i="0" u="none" strike="noStrike" kern="1200" cap="none" spc="0" normalizeH="0" baseline="0" noProof="0" dirty="0">
                <a:ln>
                  <a:noFill/>
                </a:ln>
                <a:effectLst/>
                <a:uLnTx/>
                <a:uFillTx/>
                <a:latin typeface="Arial" panose="020B0604020202020204" pitchFamily="34" charset="0"/>
                <a:cs typeface="Arial" panose="020B0604020202020204" pitchFamily="34" charset="0"/>
              </a:rPr>
              <a:t>textures</a:t>
            </a:r>
          </a:p>
        </p:txBody>
      </p:sp>
    </p:spTree>
    <p:extLst>
      <p:ext uri="{BB962C8B-B14F-4D97-AF65-F5344CB8AC3E}">
        <p14:creationId xmlns:p14="http://schemas.microsoft.com/office/powerpoint/2010/main" val="463383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A5FA6"/>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B16745-373C-4C60-B640-62B33968A140}"/>
              </a:ext>
            </a:extLst>
          </p:cNvPr>
          <p:cNvSpPr txBox="1"/>
          <p:nvPr/>
        </p:nvSpPr>
        <p:spPr>
          <a:xfrm>
            <a:off x="427234" y="461159"/>
            <a:ext cx="5007795" cy="6390526"/>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0"/>
              </a:spcBef>
              <a:spcAft>
                <a:spcPts val="600"/>
              </a:spcAft>
              <a:buClrTx/>
              <a:buSzTx/>
              <a:tabLst/>
              <a:defRPr/>
            </a:pPr>
            <a:r>
              <a:rPr lang="en-US" sz="2800" dirty="0">
                <a:latin typeface="Arial" panose="020B0604020202020204" pitchFamily="34" charset="0"/>
                <a:cs typeface="Arial" panose="020B0604020202020204" pitchFamily="34" charset="0"/>
              </a:rPr>
              <a:t>Experiment…</a:t>
            </a: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Try using  a torch to </a:t>
            </a:r>
            <a:r>
              <a:rPr lang="en-US" sz="2800" dirty="0">
                <a:latin typeface="Arial" panose="020B0604020202020204" pitchFamily="34" charset="0"/>
                <a:cs typeface="Arial" panose="020B0604020202020204" pitchFamily="34" charset="0"/>
              </a:rPr>
              <a:t>invent new </a:t>
            </a: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shadow creatures</a:t>
            </a:r>
          </a:p>
          <a:p>
            <a:pPr marR="0" lvl="0" algn="l" defTabSz="914400" rtl="0" eaLnBrk="1" fontAlgn="auto" latinLnBrk="0" hangingPunct="1">
              <a:lnSpc>
                <a:spcPct val="90000"/>
              </a:lnSpc>
              <a:spcBef>
                <a:spcPts val="0"/>
              </a:spcBef>
              <a:spcAft>
                <a:spcPts val="600"/>
              </a:spcAft>
              <a:buClrTx/>
              <a:buSzTx/>
              <a:tabLst/>
              <a:defRPr/>
            </a:pPr>
            <a:endParaRPr lang="en-US" sz="2800" dirty="0">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lang="en-US" sz="2800" dirty="0">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2207D24-EE9B-9854-9FE2-8DA3A43673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1252" y="461159"/>
            <a:ext cx="6093514" cy="5641690"/>
          </a:xfrm>
          <a:prstGeom prst="rect">
            <a:avLst/>
          </a:prstGeom>
        </p:spPr>
      </p:pic>
    </p:spTree>
    <p:extLst>
      <p:ext uri="{BB962C8B-B14F-4D97-AF65-F5344CB8AC3E}">
        <p14:creationId xmlns:p14="http://schemas.microsoft.com/office/powerpoint/2010/main" val="2763348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B16745-373C-4C60-B640-62B33968A140}"/>
              </a:ext>
            </a:extLst>
          </p:cNvPr>
          <p:cNvSpPr txBox="1"/>
          <p:nvPr/>
        </p:nvSpPr>
        <p:spPr>
          <a:xfrm>
            <a:off x="1111738" y="356656"/>
            <a:ext cx="5007795" cy="6390526"/>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0"/>
              </a:spcBef>
              <a:spcAft>
                <a:spcPts val="600"/>
              </a:spcAft>
              <a:buClrTx/>
              <a:buSzTx/>
              <a:tabLst/>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Experiment…</a:t>
            </a:r>
          </a:p>
          <a:p>
            <a:pPr marR="0" lvl="0"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Recycle old toys to create new creatures</a:t>
            </a:r>
            <a:endParaRPr lang="en-US" sz="2800" dirty="0">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Step 1 Cut the head off</a:t>
            </a:r>
          </a:p>
          <a:p>
            <a:pPr marR="0" lvl="0" algn="l" defTabSz="914400" rtl="0" eaLnBrk="1" fontAlgn="auto" latinLnBrk="0" hangingPunct="1">
              <a:lnSpc>
                <a:spcPct val="90000"/>
              </a:lnSpc>
              <a:spcBef>
                <a:spcPts val="0"/>
              </a:spcBef>
              <a:spcAft>
                <a:spcPts val="600"/>
              </a:spcAft>
              <a:buClrTx/>
              <a:buSzTx/>
              <a:tabLst/>
              <a:defRPr/>
            </a:pPr>
            <a:r>
              <a:rPr lang="en-US" sz="2800" dirty="0">
                <a:latin typeface="Arial" panose="020B0604020202020204" pitchFamily="34" charset="0"/>
                <a:cs typeface="Arial" panose="020B0604020202020204" pitchFamily="34" charset="0"/>
              </a:rPr>
              <a:t>Step 2 Attach a new head! </a:t>
            </a: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lang="en-US" sz="2800" dirty="0">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lang="en-US" sz="2800" dirty="0">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BE880D0C-574D-C3EE-539D-9A4198090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737" y="3182049"/>
            <a:ext cx="4806177" cy="3202867"/>
          </a:xfrm>
          <a:prstGeom prst="rect">
            <a:avLst/>
          </a:prstGeom>
        </p:spPr>
      </p:pic>
      <p:pic>
        <p:nvPicPr>
          <p:cNvPr id="7" name="Picture 6">
            <a:extLst>
              <a:ext uri="{FF2B5EF4-FFF2-40B4-BE49-F238E27FC236}">
                <a16:creationId xmlns:a16="http://schemas.microsoft.com/office/drawing/2014/main" id="{FF81469E-F6F7-B181-9DEA-5122E88CDCD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918299" y="3610518"/>
            <a:ext cx="3176450" cy="2774398"/>
          </a:xfrm>
          <a:prstGeom prst="rect">
            <a:avLst/>
          </a:prstGeom>
        </p:spPr>
      </p:pic>
      <p:pic>
        <p:nvPicPr>
          <p:cNvPr id="9" name="Picture 8">
            <a:extLst>
              <a:ext uri="{FF2B5EF4-FFF2-40B4-BE49-F238E27FC236}">
                <a16:creationId xmlns:a16="http://schemas.microsoft.com/office/drawing/2014/main" id="{AAFDA353-CAC1-F8E0-7CEA-467638BFAAC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918299" y="181518"/>
            <a:ext cx="3176451" cy="3247482"/>
          </a:xfrm>
          <a:prstGeom prst="rect">
            <a:avLst/>
          </a:prstGeom>
        </p:spPr>
      </p:pic>
    </p:spTree>
    <p:extLst>
      <p:ext uri="{BB962C8B-B14F-4D97-AF65-F5344CB8AC3E}">
        <p14:creationId xmlns:p14="http://schemas.microsoft.com/office/powerpoint/2010/main" val="4085174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B16745-373C-4C60-B640-62B33968A140}"/>
              </a:ext>
            </a:extLst>
          </p:cNvPr>
          <p:cNvSpPr txBox="1"/>
          <p:nvPr/>
        </p:nvSpPr>
        <p:spPr>
          <a:xfrm>
            <a:off x="303944" y="299014"/>
            <a:ext cx="6189323" cy="6132608"/>
          </a:xfrm>
          <a:prstGeom prst="rect">
            <a:avLst/>
          </a:prstGeom>
        </p:spPr>
        <p:txBody>
          <a:bodyPr vert="horz" lIns="91440" tIns="45720" rIns="91440" bIns="45720" rtlCol="0">
            <a:noAutofit/>
          </a:bodyPr>
          <a:lstStyle/>
          <a:p>
            <a:pPr>
              <a:lnSpc>
                <a:spcPct val="90000"/>
              </a:lnSpc>
              <a:spcAft>
                <a:spcPts val="600"/>
              </a:spcAft>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Take a look at everything your group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has made so far.</a:t>
            </a:r>
          </a:p>
          <a:p>
            <a:pPr>
              <a:lnSpc>
                <a:spcPct val="90000"/>
              </a:lnSpc>
              <a:spcAft>
                <a:spcPts val="600"/>
              </a:spcAft>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Which ideas do you think are the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most creative, exciting, unusual?</a:t>
            </a:r>
          </a:p>
          <a:p>
            <a:pPr>
              <a:lnSpc>
                <a:spcPct val="90000"/>
              </a:lnSpc>
              <a:spcAft>
                <a:spcPts val="600"/>
              </a:spcAft>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What could you do next…?</a:t>
            </a: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Choose one or more ideas</a:t>
            </a: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Experiment with different materials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to find the best way to create your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idea</a:t>
            </a: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8C10CE5-0060-44E9-AC78-49138C02F47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727657" y="0"/>
            <a:ext cx="6461296"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34541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B16745-373C-4C60-B640-62B33968A140}"/>
              </a:ext>
            </a:extLst>
          </p:cNvPr>
          <p:cNvSpPr txBox="1"/>
          <p:nvPr/>
        </p:nvSpPr>
        <p:spPr>
          <a:xfrm>
            <a:off x="195415" y="986319"/>
            <a:ext cx="5531777" cy="6132608"/>
          </a:xfrm>
          <a:prstGeom prst="rect">
            <a:avLst/>
          </a:prstGeom>
        </p:spPr>
        <p:txBody>
          <a:bodyPr vert="horz" lIns="91440" tIns="45720" rIns="91440" bIns="45720" rtlCol="0">
            <a:normAutofit/>
          </a:bodyPr>
          <a:lstStyle/>
          <a:p>
            <a:pPr marR="0" lvl="0"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lang="en-US" sz="2800" dirty="0">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Not sure what materials to use?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90000"/>
              </a:lnSpc>
              <a:spcBef>
                <a:spcPts val="0"/>
              </a:spcBef>
              <a:spcAft>
                <a:spcPts val="600"/>
              </a:spcAft>
              <a:buClrTx/>
              <a:buSzTx/>
              <a:tabLst/>
              <a:defRPr/>
            </a:pP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Watch a video </a:t>
            </a:r>
            <a:r>
              <a:rPr kumimoji="0" 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for ideas to help you experiment with materials…</a:t>
            </a: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DC80A27-6967-A543-A5C7-23E76B52C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7192" y="0"/>
            <a:ext cx="6461760" cy="6858000"/>
          </a:xfrm>
          <a:prstGeom prst="rect">
            <a:avLst/>
          </a:prstGeom>
        </p:spPr>
      </p:pic>
    </p:spTree>
    <p:extLst>
      <p:ext uri="{BB962C8B-B14F-4D97-AF65-F5344CB8AC3E}">
        <p14:creationId xmlns:p14="http://schemas.microsoft.com/office/powerpoint/2010/main" val="1767472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E7656"/>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C9958CC-A71B-4E01-A3D4-BF42985C3D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indent="-228600" algn="ctr">
              <a:lnSpc>
                <a:spcPct val="90000"/>
              </a:lnSpc>
              <a:spcBef>
                <a:spcPct val="0"/>
              </a:spcBef>
              <a:spcAft>
                <a:spcPts val="600"/>
              </a:spcAft>
            </a:pPr>
            <a:r>
              <a:rPr lang="en-US" sz="3600" kern="1200" dirty="0">
                <a:solidFill>
                  <a:srgbClr val="FFFFFF"/>
                </a:solidFill>
                <a:latin typeface="Arial" panose="020B0604020202020204" pitchFamily="34" charset="0"/>
                <a:ea typeface="+mj-ea"/>
                <a:cs typeface="Arial" panose="020B0604020202020204" pitchFamily="34" charset="0"/>
              </a:rPr>
              <a:t>Step 3 CREATE</a:t>
            </a:r>
          </a:p>
        </p:txBody>
      </p:sp>
      <p:pic>
        <p:nvPicPr>
          <p:cNvPr id="7" name="Picture 6">
            <a:extLst>
              <a:ext uri="{FF2B5EF4-FFF2-40B4-BE49-F238E27FC236}">
                <a16:creationId xmlns:a16="http://schemas.microsoft.com/office/drawing/2014/main" id="{34D93CD2-B1BC-44B3-B47F-9846D4DCA58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57398" y="-1229"/>
            <a:ext cx="6917180" cy="6859229"/>
          </a:xfrm>
          <a:prstGeom prst="rect">
            <a:avLst/>
          </a:prstGeom>
        </p:spPr>
      </p:pic>
    </p:spTree>
    <p:extLst>
      <p:ext uri="{BB962C8B-B14F-4D97-AF65-F5344CB8AC3E}">
        <p14:creationId xmlns:p14="http://schemas.microsoft.com/office/powerpoint/2010/main" val="783652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D6E0D-8EAE-C04C-F125-C525EF66E6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455" y="548390"/>
            <a:ext cx="7882811" cy="5761219"/>
          </a:xfrm>
          <a:prstGeom prst="rect">
            <a:avLst/>
          </a:prstGeom>
        </p:spPr>
      </p:pic>
      <p:sp>
        <p:nvSpPr>
          <p:cNvPr id="3" name="TextBox 2">
            <a:extLst>
              <a:ext uri="{FF2B5EF4-FFF2-40B4-BE49-F238E27FC236}">
                <a16:creationId xmlns:a16="http://schemas.microsoft.com/office/drawing/2014/main" id="{C5BC3A04-F50E-B6FA-2AE5-C59C9CDFB59C}"/>
              </a:ext>
            </a:extLst>
          </p:cNvPr>
          <p:cNvSpPr txBox="1"/>
          <p:nvPr/>
        </p:nvSpPr>
        <p:spPr>
          <a:xfrm>
            <a:off x="206833" y="184855"/>
            <a:ext cx="3520622" cy="2862322"/>
          </a:xfrm>
          <a:prstGeom prst="rect">
            <a:avLst/>
          </a:prstGeom>
          <a:noFill/>
        </p:spPr>
        <p:txBody>
          <a:bodyPr wrap="square" rtlCol="0">
            <a:spAutoFit/>
          </a:bodyPr>
          <a:lstStyle/>
          <a:p>
            <a:r>
              <a:rPr lang="en-GB" sz="2000" b="1" dirty="0">
                <a:solidFill>
                  <a:schemeClr val="accent1">
                    <a:lumMod val="50000"/>
                  </a:schemeClr>
                </a:solidFill>
                <a:latin typeface="Arial" panose="020B0604020202020204" pitchFamily="34" charset="0"/>
                <a:cs typeface="Arial" panose="020B0604020202020204" pitchFamily="34" charset="0"/>
              </a:rPr>
              <a:t>Notes for the group leader</a:t>
            </a:r>
          </a:p>
          <a:p>
            <a:endParaRPr lang="en-GB" sz="2000" dirty="0">
              <a:solidFill>
                <a:schemeClr val="accent1">
                  <a:lumMod val="50000"/>
                </a:schemeClr>
              </a:solidFill>
              <a:latin typeface="Arial" panose="020B0604020202020204" pitchFamily="34" charset="0"/>
              <a:cs typeface="Arial" panose="020B0604020202020204" pitchFamily="34" charset="0"/>
            </a:endParaRPr>
          </a:p>
          <a:p>
            <a:r>
              <a:rPr lang="en-GB" sz="2000" dirty="0">
                <a:solidFill>
                  <a:schemeClr val="accent1">
                    <a:lumMod val="50000"/>
                  </a:schemeClr>
                </a:solidFill>
                <a:latin typeface="Arial" panose="020B0604020202020204" pitchFamily="34" charset="0"/>
                <a:cs typeface="Arial" panose="020B0604020202020204" pitchFamily="34" charset="0"/>
              </a:rPr>
              <a:t>We’ve taken inspiration from Edward de Bono’s </a:t>
            </a:r>
          </a:p>
          <a:p>
            <a:r>
              <a:rPr lang="en-GB" sz="2000" dirty="0">
                <a:solidFill>
                  <a:schemeClr val="accent1">
                    <a:lumMod val="50000"/>
                  </a:schemeClr>
                </a:solidFill>
                <a:latin typeface="Arial" panose="020B0604020202020204" pitchFamily="34" charset="0"/>
                <a:cs typeface="Arial" panose="020B0604020202020204" pitchFamily="34" charset="0"/>
              </a:rPr>
              <a:t>Six Thinking Hats model, which helps generate new ideas by challenging groups to consider different perspectives. </a:t>
            </a:r>
          </a:p>
        </p:txBody>
      </p:sp>
    </p:spTree>
    <p:extLst>
      <p:ext uri="{BB962C8B-B14F-4D97-AF65-F5344CB8AC3E}">
        <p14:creationId xmlns:p14="http://schemas.microsoft.com/office/powerpoint/2010/main" val="1426129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E7656"/>
        </a:solidFill>
        <a:effectLst/>
      </p:bgPr>
    </p:bg>
    <p:spTree>
      <p:nvGrpSpPr>
        <p:cNvPr id="1" name=""/>
        <p:cNvGrpSpPr/>
        <p:nvPr/>
      </p:nvGrpSpPr>
      <p:grpSpPr>
        <a:xfrm>
          <a:off x="0" y="0"/>
          <a:ext cx="0" cy="0"/>
          <a:chOff x="0" y="0"/>
          <a:chExt cx="0" cy="0"/>
        </a:xfrm>
      </p:grpSpPr>
      <p:sp>
        <p:nvSpPr>
          <p:cNvPr id="1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C9958CC-A71B-4E01-A3D4-BF42985C3D98}"/>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indent="-228600" algn="ctr">
              <a:lnSpc>
                <a:spcPct val="90000"/>
              </a:lnSpc>
              <a:spcBef>
                <a:spcPct val="0"/>
              </a:spcBef>
              <a:spcAft>
                <a:spcPts val="600"/>
              </a:spcAft>
            </a:pPr>
            <a:r>
              <a:rPr lang="en-US" sz="3600" kern="1200" dirty="0">
                <a:solidFill>
                  <a:srgbClr val="FFFFFF"/>
                </a:solidFill>
                <a:latin typeface="Arial" panose="020B0604020202020204" pitchFamily="34" charset="0"/>
                <a:ea typeface="+mj-ea"/>
                <a:cs typeface="Arial" panose="020B0604020202020204" pitchFamily="34" charset="0"/>
              </a:rPr>
              <a:t>Step 3 CREATE</a:t>
            </a:r>
          </a:p>
        </p:txBody>
      </p:sp>
      <p:sp>
        <p:nvSpPr>
          <p:cNvPr id="2" name="TextBox 1">
            <a:extLst>
              <a:ext uri="{FF2B5EF4-FFF2-40B4-BE49-F238E27FC236}">
                <a16:creationId xmlns:a16="http://schemas.microsoft.com/office/drawing/2014/main" id="{8117D565-00B0-2FAE-A696-3775833F3E54}"/>
              </a:ext>
            </a:extLst>
          </p:cNvPr>
          <p:cNvSpPr txBox="1"/>
          <p:nvPr/>
        </p:nvSpPr>
        <p:spPr>
          <a:xfrm>
            <a:off x="4965285" y="1471179"/>
            <a:ext cx="6644768" cy="3046988"/>
          </a:xfrm>
          <a:prstGeom prst="rect">
            <a:avLst/>
          </a:prstGeom>
          <a:noFill/>
        </p:spPr>
        <p:txBody>
          <a:bodyPr wrap="none" rtlCol="0">
            <a:spAutoFit/>
          </a:bodyPr>
          <a:lstStyle/>
          <a:p>
            <a:endParaRPr lang="en-GB" sz="3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200" dirty="0">
                <a:solidFill>
                  <a:schemeClr val="bg1"/>
                </a:solidFill>
                <a:latin typeface="Arial" panose="020B0604020202020204" pitchFamily="34" charset="0"/>
                <a:cs typeface="Arial" panose="020B0604020202020204" pitchFamily="34" charset="0"/>
              </a:rPr>
              <a:t>Reflect on everything you’ve done</a:t>
            </a:r>
          </a:p>
          <a:p>
            <a:endParaRPr lang="en-GB" sz="3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200" dirty="0">
                <a:solidFill>
                  <a:schemeClr val="bg1"/>
                </a:solidFill>
                <a:latin typeface="Arial" panose="020B0604020202020204" pitchFamily="34" charset="0"/>
                <a:cs typeface="Arial" panose="020B0604020202020204" pitchFamily="34" charset="0"/>
              </a:rPr>
              <a:t>Make your best idea into art</a:t>
            </a:r>
          </a:p>
          <a:p>
            <a:endParaRPr lang="en-GB" sz="32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3200" dirty="0">
                <a:solidFill>
                  <a:schemeClr val="bg1"/>
                </a:solidFill>
                <a:latin typeface="Arial" panose="020B0604020202020204" pitchFamily="34" charset="0"/>
                <a:cs typeface="Arial" panose="020B0604020202020204" pitchFamily="34" charset="0"/>
              </a:rPr>
              <a:t>Share your art with the world</a:t>
            </a:r>
          </a:p>
        </p:txBody>
      </p:sp>
    </p:spTree>
    <p:extLst>
      <p:ext uri="{BB962C8B-B14F-4D97-AF65-F5344CB8AC3E}">
        <p14:creationId xmlns:p14="http://schemas.microsoft.com/office/powerpoint/2010/main" val="1992552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8AE42DA-E756-6184-349C-5BB31E2F687A}"/>
              </a:ext>
            </a:extLst>
          </p:cNvPr>
          <p:cNvSpPr>
            <a:spLocks noGrp="1"/>
          </p:cNvSpPr>
          <p:nvPr>
            <p:ph type="title"/>
          </p:nvPr>
        </p:nvSpPr>
        <p:spPr>
          <a:xfrm>
            <a:off x="527262" y="965770"/>
            <a:ext cx="4620584" cy="4926459"/>
          </a:xfrm>
        </p:spPr>
        <p:txBody>
          <a:bodyPr vert="horz" lIns="91440" tIns="45720" rIns="91440" bIns="45720" rtlCol="0" anchor="b">
            <a:normAutofit/>
          </a:bodyPr>
          <a:lstStyle/>
          <a:p>
            <a:r>
              <a:rPr lang="en-US" sz="2800" kern="1200" dirty="0">
                <a:solidFill>
                  <a:schemeClr val="tx1"/>
                </a:solidFill>
                <a:latin typeface="Arial" panose="020B0604020202020204" pitchFamily="34" charset="0"/>
                <a:cs typeface="Arial" panose="020B0604020202020204" pitchFamily="34" charset="0"/>
              </a:rPr>
              <a:t>Lay out all your experiments.</a:t>
            </a:r>
            <a:br>
              <a:rPr lang="en-US" sz="2800" kern="1200" dirty="0">
                <a:solidFill>
                  <a:schemeClr val="tx1"/>
                </a:solidFill>
                <a:latin typeface="Arial" panose="020B0604020202020204" pitchFamily="34" charset="0"/>
                <a:cs typeface="Arial" panose="020B0604020202020204" pitchFamily="34" charset="0"/>
              </a:rPr>
            </a:br>
            <a:br>
              <a:rPr lang="en-US" sz="2800" kern="1200" dirty="0">
                <a:solidFill>
                  <a:schemeClr val="tx1"/>
                </a:solidFill>
                <a:latin typeface="Arial" panose="020B0604020202020204" pitchFamily="34" charset="0"/>
                <a:cs typeface="Arial" panose="020B0604020202020204" pitchFamily="34" charset="0"/>
              </a:rPr>
            </a:br>
            <a:r>
              <a:rPr lang="en-US" sz="2800" kern="1200" dirty="0">
                <a:solidFill>
                  <a:schemeClr val="tx1"/>
                </a:solidFill>
                <a:latin typeface="Arial" panose="020B0604020202020204" pitchFamily="34" charset="0"/>
                <a:cs typeface="Arial" panose="020B0604020202020204" pitchFamily="34" charset="0"/>
              </a:rPr>
              <a:t>What do you think is the most creative, exciting or unusual idea? </a:t>
            </a:r>
            <a:br>
              <a:rPr lang="en-US" sz="2800" kern="1200" dirty="0">
                <a:solidFill>
                  <a:schemeClr val="tx1"/>
                </a:solidFill>
                <a:latin typeface="Arial" panose="020B0604020202020204" pitchFamily="34" charset="0"/>
                <a:cs typeface="Arial" panose="020B0604020202020204" pitchFamily="34" charset="0"/>
              </a:rPr>
            </a:br>
            <a:br>
              <a:rPr lang="en-US" sz="2800" kern="1200" dirty="0">
                <a:solidFill>
                  <a:schemeClr val="tx1"/>
                </a:solidFill>
                <a:latin typeface="Arial" panose="020B0604020202020204" pitchFamily="34" charset="0"/>
                <a:cs typeface="Arial" panose="020B0604020202020204" pitchFamily="34" charset="0"/>
              </a:rPr>
            </a:br>
            <a:r>
              <a:rPr lang="en-US" sz="2800" kern="1200" dirty="0">
                <a:solidFill>
                  <a:schemeClr val="tx1"/>
                </a:solidFill>
                <a:latin typeface="Arial" panose="020B0604020202020204" pitchFamily="34" charset="0"/>
                <a:cs typeface="Arial" panose="020B0604020202020204" pitchFamily="34" charset="0"/>
              </a:rPr>
              <a:t>Decide how you will make </a:t>
            </a:r>
            <a:r>
              <a:rPr lang="en-US" sz="2800" dirty="0">
                <a:latin typeface="Arial" panose="020B0604020202020204" pitchFamily="34" charset="0"/>
                <a:cs typeface="Arial" panose="020B0604020202020204" pitchFamily="34" charset="0"/>
              </a:rPr>
              <a:t>this</a:t>
            </a:r>
            <a:r>
              <a:rPr lang="en-US" sz="2800" kern="1200" dirty="0">
                <a:solidFill>
                  <a:schemeClr val="tx1"/>
                </a:solidFill>
                <a:latin typeface="Arial" panose="020B0604020202020204" pitchFamily="34" charset="0"/>
                <a:cs typeface="Arial" panose="020B0604020202020204" pitchFamily="34" charset="0"/>
              </a:rPr>
              <a:t> into your final artwork.</a:t>
            </a:r>
            <a:br>
              <a:rPr lang="en-US" sz="2800" kern="1200" dirty="0">
                <a:solidFill>
                  <a:schemeClr val="tx1"/>
                </a:solidFill>
                <a:latin typeface="Arial" panose="020B0604020202020204" pitchFamily="34" charset="0"/>
                <a:cs typeface="Arial" panose="020B0604020202020204" pitchFamily="34" charset="0"/>
              </a:rPr>
            </a:br>
            <a:br>
              <a:rPr lang="en-US" sz="2800" kern="1200" dirty="0">
                <a:solidFill>
                  <a:schemeClr val="tx1"/>
                </a:solidFill>
                <a:latin typeface="Arial" panose="020B0604020202020204" pitchFamily="34" charset="0"/>
                <a:cs typeface="Arial" panose="020B0604020202020204" pitchFamily="34" charset="0"/>
              </a:rPr>
            </a:br>
            <a:endParaRPr lang="en-US" sz="2800" kern="12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E5C8EC3-A01B-9727-9FCC-10860CD2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412" y="643467"/>
            <a:ext cx="4743962" cy="5571066"/>
          </a:xfrm>
          <a:prstGeom prst="rect">
            <a:avLst/>
          </a:prstGeom>
        </p:spPr>
      </p:pic>
    </p:spTree>
    <p:extLst>
      <p:ext uri="{BB962C8B-B14F-4D97-AF65-F5344CB8AC3E}">
        <p14:creationId xmlns:p14="http://schemas.microsoft.com/office/powerpoint/2010/main" val="27986495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8AE42DA-E756-6184-349C-5BB31E2F687A}"/>
              </a:ext>
            </a:extLst>
          </p:cNvPr>
          <p:cNvSpPr>
            <a:spLocks noGrp="1"/>
          </p:cNvSpPr>
          <p:nvPr>
            <p:ph type="title"/>
          </p:nvPr>
        </p:nvSpPr>
        <p:spPr>
          <a:xfrm>
            <a:off x="342327" y="1602769"/>
            <a:ext cx="4620584" cy="3364786"/>
          </a:xfrm>
        </p:spPr>
        <p:txBody>
          <a:bodyPr vert="horz" lIns="91440" tIns="45720" rIns="91440" bIns="45720" rtlCol="0" anchor="b">
            <a:normAutofit/>
          </a:bodyPr>
          <a:lstStyle/>
          <a:p>
            <a:r>
              <a:rPr lang="en-US" sz="2800" kern="1200" dirty="0">
                <a:solidFill>
                  <a:schemeClr val="tx1"/>
                </a:solidFill>
                <a:latin typeface="Arial" panose="020B0604020202020204" pitchFamily="34" charset="0"/>
                <a:cs typeface="Arial" panose="020B0604020202020204" pitchFamily="34" charset="0"/>
              </a:rPr>
              <a:t>Remember </a:t>
            </a:r>
            <a:br>
              <a:rPr lang="en-US" sz="2800" kern="1200" dirty="0">
                <a:solidFill>
                  <a:schemeClr val="tx1"/>
                </a:solidFill>
                <a:latin typeface="Arial" panose="020B0604020202020204" pitchFamily="34" charset="0"/>
                <a:cs typeface="Arial" panose="020B0604020202020204" pitchFamily="34" charset="0"/>
              </a:rPr>
            </a:br>
            <a:r>
              <a:rPr lang="en-US" sz="2800" kern="1200" dirty="0">
                <a:solidFill>
                  <a:schemeClr val="tx1"/>
                </a:solidFill>
                <a:latin typeface="Arial" panose="020B0604020202020204" pitchFamily="34" charset="0"/>
                <a:cs typeface="Arial" panose="020B0604020202020204" pitchFamily="34" charset="0"/>
              </a:rPr>
              <a:t>your art can be 2D, 3D, sound, video or creative writing.</a:t>
            </a:r>
            <a:br>
              <a:rPr lang="en-US" sz="2800" kern="1200" dirty="0">
                <a:solidFill>
                  <a:schemeClr val="tx1"/>
                </a:solidFill>
                <a:latin typeface="Arial" panose="020B0604020202020204" pitchFamily="34" charset="0"/>
                <a:cs typeface="Arial" panose="020B0604020202020204" pitchFamily="34" charset="0"/>
              </a:rPr>
            </a:br>
            <a:br>
              <a:rPr lang="en-US" sz="2800" kern="1200" dirty="0">
                <a:solidFill>
                  <a:schemeClr val="tx1"/>
                </a:solidFill>
                <a:latin typeface="Arial" panose="020B0604020202020204" pitchFamily="34" charset="0"/>
                <a:cs typeface="Arial" panose="020B0604020202020204" pitchFamily="34" charset="0"/>
              </a:rPr>
            </a:br>
            <a:r>
              <a:rPr lang="en-US" sz="2800" kern="1200" dirty="0">
                <a:solidFill>
                  <a:schemeClr val="tx1"/>
                </a:solidFill>
                <a:latin typeface="Arial" panose="020B0604020202020204" pitchFamily="34" charset="0"/>
                <a:cs typeface="Arial" panose="020B0604020202020204" pitchFamily="34" charset="0"/>
              </a:rPr>
              <a:t>It can be any shape or size. </a:t>
            </a:r>
            <a:br>
              <a:rPr lang="en-US" sz="2800" kern="1200" dirty="0">
                <a:solidFill>
                  <a:schemeClr val="tx1"/>
                </a:solidFill>
                <a:latin typeface="Arial" panose="020B0604020202020204" pitchFamily="34" charset="0"/>
                <a:cs typeface="Arial" panose="020B0604020202020204" pitchFamily="34" charset="0"/>
              </a:rPr>
            </a:br>
            <a:br>
              <a:rPr lang="en-US" sz="2800" kern="1200" dirty="0">
                <a:solidFill>
                  <a:schemeClr val="tx1"/>
                </a:solidFill>
                <a:latin typeface="Arial" panose="020B0604020202020204" pitchFamily="34" charset="0"/>
                <a:cs typeface="Arial" panose="020B0604020202020204" pitchFamily="34" charset="0"/>
              </a:rPr>
            </a:br>
            <a:endParaRPr lang="en-US" sz="2800" kern="1200"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E5C8EC3-A01B-9727-9FCC-10860CD211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412" y="643467"/>
            <a:ext cx="4743962" cy="5571066"/>
          </a:xfrm>
          <a:prstGeom prst="rect">
            <a:avLst/>
          </a:prstGeom>
        </p:spPr>
      </p:pic>
    </p:spTree>
    <p:extLst>
      <p:ext uri="{BB962C8B-B14F-4D97-AF65-F5344CB8AC3E}">
        <p14:creationId xmlns:p14="http://schemas.microsoft.com/office/powerpoint/2010/main" val="789132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Diagram&#10;&#10;Description automatically generated">
            <a:extLst>
              <a:ext uri="{FF2B5EF4-FFF2-40B4-BE49-F238E27FC236}">
                <a16:creationId xmlns:a16="http://schemas.microsoft.com/office/drawing/2014/main" id="{9CA4A0A0-13B4-03D9-54C6-18D69298A96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37732" y="1021933"/>
            <a:ext cx="2275920" cy="5111653"/>
          </a:xfrm>
          <a:prstGeom prst="rect">
            <a:avLst/>
          </a:prstGeom>
        </p:spPr>
      </p:pic>
      <p:sp>
        <p:nvSpPr>
          <p:cNvPr id="4" name="TextBox 3">
            <a:extLst>
              <a:ext uri="{FF2B5EF4-FFF2-40B4-BE49-F238E27FC236}">
                <a16:creationId xmlns:a16="http://schemas.microsoft.com/office/drawing/2014/main" id="{9C9FA0AE-FD00-4BBE-8282-0372CCB74832}"/>
              </a:ext>
            </a:extLst>
          </p:cNvPr>
          <p:cNvSpPr txBox="1"/>
          <p:nvPr/>
        </p:nvSpPr>
        <p:spPr>
          <a:xfrm>
            <a:off x="172442" y="318662"/>
            <a:ext cx="11195307"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Check out the </a:t>
            </a:r>
            <a:r>
              <a:rPr lang="en-GB" sz="2800" dirty="0">
                <a:latin typeface="Arial" panose="020B0604020202020204" pitchFamily="34" charset="0"/>
                <a:cs typeface="Arial" panose="020B0604020202020204" pitchFamily="34" charset="0"/>
                <a:hlinkClick r:id="rId4"/>
              </a:rPr>
              <a:t>online gallery </a:t>
            </a:r>
            <a:r>
              <a:rPr lang="en-GB" sz="2800" dirty="0">
                <a:latin typeface="Arial" panose="020B0604020202020204" pitchFamily="34" charset="0"/>
                <a:cs typeface="Arial" panose="020B0604020202020204" pitchFamily="34" charset="0"/>
              </a:rPr>
              <a:t>for more inspiration</a:t>
            </a:r>
          </a:p>
        </p:txBody>
      </p:sp>
      <p:pic>
        <p:nvPicPr>
          <p:cNvPr id="3" name="Picture 2" descr="Text&#10;&#10;Description automatically generated">
            <a:extLst>
              <a:ext uri="{FF2B5EF4-FFF2-40B4-BE49-F238E27FC236}">
                <a16:creationId xmlns:a16="http://schemas.microsoft.com/office/drawing/2014/main" id="{33178C79-641C-FEF3-B2F2-047364368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0367" y="1009184"/>
            <a:ext cx="2977893" cy="3022942"/>
          </a:xfrm>
          <a:prstGeom prst="rect">
            <a:avLst/>
          </a:prstGeom>
        </p:spPr>
      </p:pic>
      <p:pic>
        <p:nvPicPr>
          <p:cNvPr id="9" name="Picture 8" descr="A close-up of a human eye&#10;&#10;Description automatically generated with medium confidence">
            <a:extLst>
              <a:ext uri="{FF2B5EF4-FFF2-40B4-BE49-F238E27FC236}">
                <a16:creationId xmlns:a16="http://schemas.microsoft.com/office/drawing/2014/main" id="{12CF823C-5031-6260-5C88-1C2E1357C51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753782" y="4199428"/>
            <a:ext cx="2977893" cy="1921476"/>
          </a:xfrm>
          <a:prstGeom prst="rect">
            <a:avLst/>
          </a:prstGeom>
        </p:spPr>
      </p:pic>
      <p:pic>
        <p:nvPicPr>
          <p:cNvPr id="11" name="Picture 10" descr="A close-up of some paint&#10;&#10;Description automatically generated with low confidence">
            <a:extLst>
              <a:ext uri="{FF2B5EF4-FFF2-40B4-BE49-F238E27FC236}">
                <a16:creationId xmlns:a16="http://schemas.microsoft.com/office/drawing/2014/main" id="{36931672-7F48-9698-3D28-958E7C2126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449" y="1021934"/>
            <a:ext cx="3833738" cy="5111652"/>
          </a:xfrm>
          <a:prstGeom prst="rect">
            <a:avLst/>
          </a:prstGeom>
        </p:spPr>
      </p:pic>
      <p:pic>
        <p:nvPicPr>
          <p:cNvPr id="13" name="Picture 12" descr="A picture containing text, fabric&#10;&#10;Description automatically generated">
            <a:extLst>
              <a:ext uri="{FF2B5EF4-FFF2-40B4-BE49-F238E27FC236}">
                <a16:creationId xmlns:a16="http://schemas.microsoft.com/office/drawing/2014/main" id="{128C594A-D24C-A2ED-76F9-A5AFDDD8DAA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71805" y="3341891"/>
            <a:ext cx="1933305" cy="2846235"/>
          </a:xfrm>
          <a:prstGeom prst="rect">
            <a:avLst/>
          </a:prstGeom>
        </p:spPr>
      </p:pic>
      <p:pic>
        <p:nvPicPr>
          <p:cNvPr id="15" name="Picture 14" descr="A picture containing indoor, needle, pink, stationary&#10;&#10;Description automatically generated">
            <a:extLst>
              <a:ext uri="{FF2B5EF4-FFF2-40B4-BE49-F238E27FC236}">
                <a16:creationId xmlns:a16="http://schemas.microsoft.com/office/drawing/2014/main" id="{ED7CE9B7-ADF4-CFAF-0FFB-120161B3AB1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71805" y="1009184"/>
            <a:ext cx="1933305" cy="2165405"/>
          </a:xfrm>
          <a:prstGeom prst="rect">
            <a:avLst/>
          </a:prstGeom>
        </p:spPr>
      </p:pic>
    </p:spTree>
    <p:extLst>
      <p:ext uri="{BB962C8B-B14F-4D97-AF65-F5344CB8AC3E}">
        <p14:creationId xmlns:p14="http://schemas.microsoft.com/office/powerpoint/2010/main" val="349170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0F8742-3A7D-4FC6-95BD-7BD2442DEAED}"/>
              </a:ext>
            </a:extLst>
          </p:cNvPr>
          <p:cNvSpPr txBox="1"/>
          <p:nvPr/>
        </p:nvSpPr>
        <p:spPr>
          <a:xfrm>
            <a:off x="462708" y="1016425"/>
            <a:ext cx="11160088" cy="4031873"/>
          </a:xfrm>
          <a:prstGeom prst="rect">
            <a:avLst/>
          </a:prstGeom>
          <a:noFill/>
        </p:spPr>
        <p:txBody>
          <a:bodyPr wrap="square" rtlCol="0">
            <a:spAutoFit/>
          </a:bodyPr>
          <a:lstStyle/>
          <a:p>
            <a:pPr algn="ctr"/>
            <a:r>
              <a:rPr lang="en-GB" sz="3200" dirty="0">
                <a:latin typeface="Arial" panose="020B0604020202020204" pitchFamily="34" charset="0"/>
                <a:cs typeface="Arial" panose="020B0604020202020204" pitchFamily="34" charset="0"/>
                <a:hlinkClick r:id="rId3"/>
              </a:rPr>
              <a:t>Share your art </a:t>
            </a:r>
            <a:r>
              <a:rPr lang="en-GB" sz="3200" dirty="0">
                <a:latin typeface="Arial" panose="020B0604020202020204" pitchFamily="34" charset="0"/>
                <a:cs typeface="Arial" panose="020B0604020202020204" pitchFamily="34" charset="0"/>
              </a:rPr>
              <a:t>in the online gallery</a:t>
            </a:r>
          </a:p>
          <a:p>
            <a:pPr algn="ctr"/>
            <a:endParaRPr lang="en-GB" sz="3200" dirty="0">
              <a:latin typeface="Arial" panose="020B0604020202020204" pitchFamily="34" charset="0"/>
              <a:cs typeface="Arial" panose="020B0604020202020204" pitchFamily="34" charset="0"/>
            </a:endParaRPr>
          </a:p>
          <a:p>
            <a:pPr algn="ctr"/>
            <a:r>
              <a:rPr lang="en-GB" sz="3200" dirty="0">
                <a:latin typeface="Arial" panose="020B0604020202020204" pitchFamily="34" charset="0"/>
                <a:cs typeface="Arial" panose="020B0604020202020204" pitchFamily="34" charset="0"/>
              </a:rPr>
              <a:t>The deadline for you to send us your art is 7 January 2024. </a:t>
            </a:r>
          </a:p>
          <a:p>
            <a:pPr algn="ctr"/>
            <a:r>
              <a:rPr lang="en-GB" sz="3200" dirty="0">
                <a:latin typeface="Arial" panose="020B0604020202020204" pitchFamily="34" charset="0"/>
                <a:cs typeface="Arial" panose="020B0604020202020204" pitchFamily="34" charset="0"/>
              </a:rPr>
              <a:t>We will add your art to the gallery as soon as we can.</a:t>
            </a:r>
          </a:p>
          <a:p>
            <a:pPr algn="ctr"/>
            <a:endParaRPr lang="en-GB" sz="3200" dirty="0">
              <a:latin typeface="Arial" panose="020B0604020202020204" pitchFamily="34" charset="0"/>
              <a:cs typeface="Arial" panose="020B0604020202020204" pitchFamily="34" charset="0"/>
            </a:endParaRPr>
          </a:p>
          <a:p>
            <a:pPr algn="ctr"/>
            <a:r>
              <a:rPr lang="en-GB" sz="3200" dirty="0">
                <a:latin typeface="Arial" panose="020B0604020202020204" pitchFamily="34" charset="0"/>
                <a:cs typeface="Arial" panose="020B0604020202020204" pitchFamily="34" charset="0"/>
              </a:rPr>
              <a:t>Remember that schools and nurseries will be entered in a prize draw to win art materials worth £125 when they share art online.   </a:t>
            </a:r>
          </a:p>
        </p:txBody>
      </p:sp>
    </p:spTree>
    <p:extLst>
      <p:ext uri="{BB962C8B-B14F-4D97-AF65-F5344CB8AC3E}">
        <p14:creationId xmlns:p14="http://schemas.microsoft.com/office/powerpoint/2010/main" val="3115015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1584EF-0B37-1954-3750-F430E7E049EB}"/>
              </a:ext>
            </a:extLst>
          </p:cNvPr>
          <p:cNvSpPr txBox="1"/>
          <p:nvPr/>
        </p:nvSpPr>
        <p:spPr>
          <a:xfrm>
            <a:off x="613652" y="321978"/>
            <a:ext cx="11211903" cy="6279861"/>
          </a:xfrm>
          <a:prstGeom prst="rect">
            <a:avLst/>
          </a:prstGeom>
          <a:noFill/>
        </p:spPr>
        <p:txBody>
          <a:bodyPr wrap="square" rtlCol="0">
            <a:spAutoFit/>
          </a:bodyPr>
          <a:lstStyle/>
          <a:p>
            <a:r>
              <a:rPr lang="en-GB" sz="2000" b="1" dirty="0">
                <a:solidFill>
                  <a:schemeClr val="tx2"/>
                </a:solidFill>
                <a:latin typeface="Arial" panose="020B0604020202020204" pitchFamily="34" charset="0"/>
                <a:cs typeface="Arial" panose="020B0604020202020204" pitchFamily="34" charset="0"/>
              </a:rPr>
              <a:t>Notes for the group leader</a:t>
            </a:r>
            <a:endParaRPr lang="en-GB" sz="2000" dirty="0">
              <a:solidFill>
                <a:schemeClr val="tx2"/>
              </a:solidFill>
              <a:latin typeface="Arial" panose="020B0604020202020204" pitchFamily="34" charset="0"/>
              <a:cs typeface="Arial" panose="020B0604020202020204" pitchFamily="34" charset="0"/>
            </a:endParaRPr>
          </a:p>
          <a:p>
            <a:pPr>
              <a:lnSpc>
                <a:spcPct val="107000"/>
              </a:lnSpc>
              <a:spcAft>
                <a:spcPts val="800"/>
              </a:spcAft>
            </a:pPr>
            <a:r>
              <a:rPr lang="en-GB" sz="16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Experiences and Outcomes for planning learning, teaching and assessment</a:t>
            </a: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 have the opportunity to choose and explore a range of media and technologies to create images and objects, discovering their effects and suitability for specific tasks. EXA 1-02a/EXA 2-02a</a:t>
            </a: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 can create and present work using the visual elements of line, shape, form, colour, tone, pattern and texture. </a:t>
            </a:r>
          </a:p>
          <a:p>
            <a:pPr>
              <a:lnSpc>
                <a:spcPct val="107000"/>
              </a:lnSpc>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2"/>
                </a:solidFill>
                <a:latin typeface="Arial" panose="020B0604020202020204" pitchFamily="34" charset="0"/>
                <a:ea typeface="Calibri" panose="020F0502020204030204" pitchFamily="34" charset="0"/>
                <a:cs typeface="Arial" panose="020B0604020202020204" pitchFamily="34" charset="0"/>
              </a:rPr>
              <a:t>EXA 1-03a. / I can create and present work that shows developing skill in using the visual elements and concepts.   </a:t>
            </a:r>
          </a:p>
          <a:p>
            <a:pPr>
              <a:lnSpc>
                <a:spcPct val="107000"/>
              </a:lnSpc>
            </a:pPr>
            <a:r>
              <a:rPr lang="en-GB" sz="1600" dirty="0">
                <a:solidFill>
                  <a:schemeClr val="tx2"/>
                </a:solidFill>
                <a:latin typeface="Arial" panose="020B0604020202020204" pitchFamily="34" charset="0"/>
                <a:ea typeface="Calibri" panose="020F0502020204030204" pitchFamily="34" charset="0"/>
                <a:cs typeface="Arial" panose="020B0604020202020204" pitchFamily="34" charset="0"/>
              </a:rPr>
              <a:t>       EXA 2-03a</a:t>
            </a:r>
            <a:endPar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 can create a range of visual information through observing and recording from my experiences across the curriculum. EXA 1-04a </a:t>
            </a: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Inspired by a range of stimuli, I can express and communicate my ideas, thoughts and feelings through activities within art and design. EXA 1-05a/EXA 2-05a</a:t>
            </a: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 can develop and communicate my ideas, demonstrating imagination and presenting at least one possible </a:t>
            </a:r>
          </a:p>
          <a:p>
            <a:pPr lvl="0">
              <a:lnSpc>
                <a:spcPct val="107000"/>
              </a:lnSpc>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       solution to a design problem. EXA 2-06a</a:t>
            </a: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 am developing confidence when engaging with others within and beyond my place of learning. I can communicate in a clear, expressive way and I am learning to select and organise resources independently. </a:t>
            </a:r>
          </a:p>
          <a:p>
            <a:pPr lvl="0">
              <a:lnSpc>
                <a:spcPct val="107000"/>
              </a:lnSpc>
            </a:pPr>
            <a:r>
              <a:rPr lang="en-GB" sz="1600"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LIT 2-10a / LIT 3-10a</a:t>
            </a: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 regularly select and listen to or watch texts which I enjoy and find interesting, and I can explain why I prefer certain sources. I regularly select subject, purpose, format and resources to create texts of my choice. </a:t>
            </a:r>
          </a:p>
          <a:p>
            <a:pPr lvl="0">
              <a:lnSpc>
                <a:spcPct val="107000"/>
              </a:lnSpc>
            </a:pPr>
            <a:r>
              <a:rPr lang="en-GB" sz="1600" dirty="0">
                <a:solidFill>
                  <a:schemeClr val="tx2"/>
                </a:solidFill>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LIT 1-01a/LIT 2-01a</a:t>
            </a: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 can convey information, describe events, explain processes or combine ideas in different ways. LIT 2-28a</a:t>
            </a:r>
          </a:p>
          <a:p>
            <a:pPr marL="342900" lvl="0" indent="-342900">
              <a:lnSpc>
                <a:spcPct val="107000"/>
              </a:lnSpc>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Inspired by a range of stimuli, I can express my ideas, thoughts and feelings through drama. EXA 1-13a </a:t>
            </a:r>
          </a:p>
          <a:p>
            <a:pPr marL="342900" lvl="0" indent="-342900">
              <a:lnSpc>
                <a:spcPct val="107000"/>
              </a:lnSpc>
              <a:spcAft>
                <a:spcPts val="800"/>
              </a:spcAft>
              <a:buFont typeface="Symbol" panose="05050102010706020507" pitchFamily="18" charset="2"/>
              <a:buChar char=""/>
            </a:pPr>
            <a:r>
              <a:rPr lang="en-GB" sz="1600" dirty="0">
                <a:solidFill>
                  <a:schemeClr val="tx2"/>
                </a:solidFill>
                <a:effectLst/>
                <a:latin typeface="Arial" panose="020B0604020202020204" pitchFamily="34" charset="0"/>
                <a:ea typeface="Calibri" panose="020F0502020204030204" pitchFamily="34" charset="0"/>
                <a:cs typeface="Arial" panose="020B0604020202020204" pitchFamily="34" charset="0"/>
              </a:rPr>
              <a:t>I have developed confidence and skills in creating and presenting drama which explores real and imaginary situations, using improvisation and script. EXA 1-14a</a:t>
            </a:r>
            <a:endParaRPr lang="en-GB" sz="16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3307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6">
            <a:extLst>
              <a:ext uri="{FF2B5EF4-FFF2-40B4-BE49-F238E27FC236}">
                <a16:creationId xmlns:a16="http://schemas.microsoft.com/office/drawing/2014/main" id="{CEBA909C-4BF1-43B3-A191-1F6BD1F81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7948DFE-61D3-C6D5-E65A-8E53B367CE4A}"/>
              </a:ext>
            </a:extLst>
          </p:cNvPr>
          <p:cNvSpPr txBox="1"/>
          <p:nvPr/>
        </p:nvSpPr>
        <p:spPr>
          <a:xfrm>
            <a:off x="196704" y="3753001"/>
            <a:ext cx="10757042" cy="150571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dirty="0">
                <a:latin typeface="Arial" panose="020B0604020202020204" pitchFamily="34" charset="0"/>
                <a:ea typeface="+mj-ea"/>
                <a:cs typeface="Arial" panose="020B0604020202020204" pitchFamily="34" charset="0"/>
              </a:rPr>
              <a:t>Welcome to Your Art World </a:t>
            </a:r>
          </a:p>
        </p:txBody>
      </p:sp>
      <p:sp>
        <p:nvSpPr>
          <p:cNvPr id="3" name="Subtitle 2">
            <a:extLst>
              <a:ext uri="{FF2B5EF4-FFF2-40B4-BE49-F238E27FC236}">
                <a16:creationId xmlns:a16="http://schemas.microsoft.com/office/drawing/2014/main" id="{7A2E4C43-C8F0-4E63-801C-E0EE94C5F4EF}"/>
              </a:ext>
            </a:extLst>
          </p:cNvPr>
          <p:cNvSpPr>
            <a:spLocks noGrp="1"/>
          </p:cNvSpPr>
          <p:nvPr>
            <p:ph type="subTitle" idx="1"/>
          </p:nvPr>
        </p:nvSpPr>
        <p:spPr>
          <a:xfrm>
            <a:off x="196704" y="5073783"/>
            <a:ext cx="11651162" cy="873304"/>
          </a:xfrm>
        </p:spPr>
        <p:txBody>
          <a:bodyPr vert="horz" lIns="91440" tIns="45720" rIns="91440" bIns="45720" rtlCol="0" anchor="ctr">
            <a:noAutofit/>
          </a:bodyPr>
          <a:lstStyle/>
          <a:p>
            <a:pPr algn="l"/>
            <a:r>
              <a:rPr lang="en-US" sz="2800" dirty="0">
                <a:latin typeface="Arial" panose="020B0604020202020204" pitchFamily="34" charset="0"/>
                <a:cs typeface="Arial" panose="020B0604020202020204" pitchFamily="34" charset="0"/>
              </a:rPr>
              <a:t>where </a:t>
            </a:r>
            <a:r>
              <a:rPr lang="en-US" sz="2800" i="1" dirty="0">
                <a:latin typeface="Arial" panose="020B0604020202020204" pitchFamily="34" charset="0"/>
                <a:cs typeface="Arial" panose="020B0604020202020204" pitchFamily="34" charset="0"/>
              </a:rPr>
              <a:t>you</a:t>
            </a:r>
            <a:r>
              <a:rPr lang="en-US" sz="2800" dirty="0">
                <a:latin typeface="Arial" panose="020B0604020202020204" pitchFamily="34" charset="0"/>
                <a:cs typeface="Arial" panose="020B0604020202020204" pitchFamily="34" charset="0"/>
              </a:rPr>
              <a:t> get to decide what kind of art </a:t>
            </a:r>
            <a:r>
              <a:rPr lang="en-US" sz="2800" i="1" dirty="0">
                <a:latin typeface="Arial" panose="020B0604020202020204" pitchFamily="34" charset="0"/>
                <a:cs typeface="Arial" panose="020B0604020202020204" pitchFamily="34" charset="0"/>
              </a:rPr>
              <a:t>you</a:t>
            </a:r>
            <a:r>
              <a:rPr lang="en-US" sz="2800" dirty="0">
                <a:latin typeface="Arial" panose="020B0604020202020204" pitchFamily="34" charset="0"/>
                <a:cs typeface="Arial" panose="020B0604020202020204" pitchFamily="34" charset="0"/>
              </a:rPr>
              <a:t> want to make…</a:t>
            </a:r>
          </a:p>
          <a:p>
            <a:pPr algn="l"/>
            <a:r>
              <a:rPr lang="en-US" sz="2800" dirty="0">
                <a:latin typeface="Arial" panose="020B0604020202020204" pitchFamily="34" charset="0"/>
                <a:cs typeface="Arial" panose="020B0604020202020204" pitchFamily="34" charset="0"/>
              </a:rPr>
              <a:t>and share it with the world…</a:t>
            </a:r>
          </a:p>
        </p:txBody>
      </p:sp>
      <p:pic>
        <p:nvPicPr>
          <p:cNvPr id="4" name="Picture 3" descr="A group of people in clothing&#10;&#10;Description automatically generated with low confidence">
            <a:extLst>
              <a:ext uri="{FF2B5EF4-FFF2-40B4-BE49-F238E27FC236}">
                <a16:creationId xmlns:a16="http://schemas.microsoft.com/office/drawing/2014/main" id="{C7461FA6-64EA-55F0-509F-08366E501DF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96704" y="174032"/>
            <a:ext cx="11814054" cy="3726295"/>
          </a:xfrm>
          <a:prstGeom prst="rect">
            <a:avLst/>
          </a:prstGeom>
        </p:spPr>
      </p:pic>
    </p:spTree>
    <p:extLst>
      <p:ext uri="{BB962C8B-B14F-4D97-AF65-F5344CB8AC3E}">
        <p14:creationId xmlns:p14="http://schemas.microsoft.com/office/powerpoint/2010/main" val="25247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4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A61A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1B9F4C-8EB8-430D-9D5C-192D2C25661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606283" y="-1"/>
            <a:ext cx="5585717" cy="5934613"/>
          </a:xfrm>
          <a:prstGeom prst="rect">
            <a:avLst/>
          </a:prstGeom>
        </p:spPr>
      </p:pic>
      <p:sp>
        <p:nvSpPr>
          <p:cNvPr id="12" name="TextBox 11">
            <a:extLst>
              <a:ext uri="{FF2B5EF4-FFF2-40B4-BE49-F238E27FC236}">
                <a16:creationId xmlns:a16="http://schemas.microsoft.com/office/drawing/2014/main" id="{3F0D5735-8D43-4DFA-9DDB-52F6C9F156B2}"/>
              </a:ext>
            </a:extLst>
          </p:cNvPr>
          <p:cNvSpPr txBox="1"/>
          <p:nvPr/>
        </p:nvSpPr>
        <p:spPr>
          <a:xfrm>
            <a:off x="649840" y="999363"/>
            <a:ext cx="7024955" cy="4278094"/>
          </a:xfrm>
          <a:prstGeom prst="rect">
            <a:avLst/>
          </a:prstGeom>
          <a:noFill/>
        </p:spPr>
        <p:txBody>
          <a:bodyPr wrap="square" rtlCol="0">
            <a:spAutoFit/>
          </a:bodyPr>
          <a:lstStyle/>
          <a:p>
            <a:pPr algn="ctr"/>
            <a:endParaRPr lang="en-GB" sz="2800" dirty="0">
              <a:latin typeface="Arial" panose="020B0604020202020204" pitchFamily="34" charset="0"/>
              <a:cs typeface="Arial" panose="020B0604020202020204" pitchFamily="34" charset="0"/>
            </a:endParaRPr>
          </a:p>
          <a:p>
            <a:r>
              <a:rPr lang="en-GB" sz="2800" dirty="0">
                <a:latin typeface="Arial" panose="020B0604020202020204" pitchFamily="34" charset="0"/>
                <a:cs typeface="Arial" panose="020B0604020202020204" pitchFamily="34" charset="0"/>
              </a:rPr>
              <a:t>Make art inspired by the question:</a:t>
            </a:r>
          </a:p>
          <a:p>
            <a:endParaRPr lang="en-GB" sz="2400" dirty="0">
              <a:latin typeface="Arial" panose="020B0604020202020204" pitchFamily="34" charset="0"/>
              <a:cs typeface="Arial" panose="020B0604020202020204" pitchFamily="34" charset="0"/>
            </a:endParaRPr>
          </a:p>
          <a:p>
            <a:r>
              <a:rPr lang="en-GB" sz="4800" dirty="0">
                <a:latin typeface="Arial" panose="020B0604020202020204" pitchFamily="34" charset="0"/>
                <a:cs typeface="Arial" panose="020B0604020202020204" pitchFamily="34" charset="0"/>
              </a:rPr>
              <a:t>I wonder what would happen if different creatures were mixed together?</a:t>
            </a:r>
          </a:p>
        </p:txBody>
      </p:sp>
      <p:sp>
        <p:nvSpPr>
          <p:cNvPr id="10" name="TextBox 9">
            <a:extLst>
              <a:ext uri="{FF2B5EF4-FFF2-40B4-BE49-F238E27FC236}">
                <a16:creationId xmlns:a16="http://schemas.microsoft.com/office/drawing/2014/main" id="{B189711B-6487-44CC-891C-2F0EF6296E94}"/>
              </a:ext>
            </a:extLst>
          </p:cNvPr>
          <p:cNvSpPr txBox="1"/>
          <p:nvPr/>
        </p:nvSpPr>
        <p:spPr>
          <a:xfrm>
            <a:off x="633145" y="476143"/>
            <a:ext cx="7370424" cy="523220"/>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You have chosen the question challenge…</a:t>
            </a:r>
          </a:p>
        </p:txBody>
      </p:sp>
    </p:spTree>
    <p:extLst>
      <p:ext uri="{BB962C8B-B14F-4D97-AF65-F5344CB8AC3E}">
        <p14:creationId xmlns:p14="http://schemas.microsoft.com/office/powerpoint/2010/main" val="2785227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61A0"/>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EEE69EF-A070-424E-8E76-A7C60584538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106876" y="443451"/>
            <a:ext cx="3993222" cy="5697358"/>
          </a:xfrm>
          <a:prstGeom prst="rect">
            <a:avLst/>
          </a:prstGeom>
        </p:spPr>
      </p:pic>
      <p:sp>
        <p:nvSpPr>
          <p:cNvPr id="2" name="TextBox 1">
            <a:extLst>
              <a:ext uri="{FF2B5EF4-FFF2-40B4-BE49-F238E27FC236}">
                <a16:creationId xmlns:a16="http://schemas.microsoft.com/office/drawing/2014/main" id="{C0B16745-373C-4C60-B640-62B33968A140}"/>
              </a:ext>
            </a:extLst>
          </p:cNvPr>
          <p:cNvSpPr txBox="1"/>
          <p:nvPr/>
        </p:nvSpPr>
        <p:spPr>
          <a:xfrm>
            <a:off x="345041" y="225826"/>
            <a:ext cx="8028398" cy="6132608"/>
          </a:xfrm>
          <a:prstGeom prst="rect">
            <a:avLst/>
          </a:prstGeom>
        </p:spPr>
        <p:txBody>
          <a:bodyPr vert="horz" lIns="91440" tIns="45720" rIns="91440" bIns="45720" rtlCol="0">
            <a:normAutofit/>
          </a:bodyPr>
          <a:lstStyle/>
          <a:p>
            <a:pPr>
              <a:lnSpc>
                <a:spcPct val="90000"/>
              </a:lnSpc>
              <a:spcAft>
                <a:spcPts val="600"/>
              </a:spcAft>
            </a:pPr>
            <a:endParaRPr lang="en-US" sz="2800" dirty="0">
              <a:solidFill>
                <a:schemeClr val="bg1"/>
              </a:solidFill>
              <a:latin typeface="Arial" panose="020B0604020202020204" pitchFamily="34" charset="0"/>
              <a:cs typeface="Arial" panose="020B0604020202020204" pitchFamily="34" charset="0"/>
            </a:endParaRPr>
          </a:p>
          <a:p>
            <a:pPr>
              <a:lnSpc>
                <a:spcPct val="90000"/>
              </a:lnSpc>
              <a:spcAft>
                <a:spcPts val="600"/>
              </a:spcAft>
            </a:pPr>
            <a:r>
              <a:rPr lang="en-US" sz="2800" dirty="0">
                <a:latin typeface="Arial" panose="020B0604020202020204" pitchFamily="34" charset="0"/>
                <a:cs typeface="Arial" panose="020B0604020202020204" pitchFamily="34" charset="0"/>
              </a:rPr>
              <a:t>Artists are inspired by all kinds of things: </a:t>
            </a:r>
          </a:p>
          <a:p>
            <a:pPr>
              <a:lnSpc>
                <a:spcPct val="90000"/>
              </a:lnSpc>
              <a:spcAft>
                <a:spcPts val="600"/>
              </a:spcAft>
            </a:pPr>
            <a:r>
              <a:rPr lang="en-US" sz="2800" dirty="0">
                <a:latin typeface="Arial" panose="020B0604020202020204" pitchFamily="34" charset="0"/>
                <a:cs typeface="Arial" panose="020B0604020202020204" pitchFamily="34" charset="0"/>
              </a:rPr>
              <a:t>nature, people, places, objects, stories, </a:t>
            </a:r>
          </a:p>
          <a:p>
            <a:pPr>
              <a:lnSpc>
                <a:spcPct val="90000"/>
              </a:lnSpc>
              <a:spcAft>
                <a:spcPts val="600"/>
              </a:spcAft>
            </a:pPr>
            <a:r>
              <a:rPr lang="en-US" sz="2800" dirty="0">
                <a:latin typeface="Arial" panose="020B0604020202020204" pitchFamily="34" charset="0"/>
                <a:cs typeface="Arial" panose="020B0604020202020204" pitchFamily="34" charset="0"/>
              </a:rPr>
              <a:t>ideas and problems…</a:t>
            </a: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marL="457200" indent="-4572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We want you to make art about something that inspires you. </a:t>
            </a:r>
          </a:p>
          <a:p>
            <a:pPr indent="-228600">
              <a:lnSpc>
                <a:spcPct val="90000"/>
              </a:lnSpc>
              <a:spcAft>
                <a:spcPts val="600"/>
              </a:spcAft>
              <a:buFont typeface="Arial" panose="020B0604020202020204" pitchFamily="34" charset="0"/>
              <a:buChar char="•"/>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  It can be 2D, 3D, sound, video,  </a:t>
            </a:r>
          </a:p>
          <a:p>
            <a:pPr>
              <a:lnSpc>
                <a:spcPct val="90000"/>
              </a:lnSpc>
              <a:spcAft>
                <a:spcPts val="600"/>
              </a:spcAft>
            </a:pPr>
            <a:r>
              <a:rPr lang="en-US" sz="2800" dirty="0">
                <a:latin typeface="Arial" panose="020B0604020202020204" pitchFamily="34" charset="0"/>
                <a:cs typeface="Arial" panose="020B0604020202020204" pitchFamily="34" charset="0"/>
              </a:rPr>
              <a:t>    or creative writing.</a:t>
            </a:r>
          </a:p>
          <a:p>
            <a:pPr>
              <a:lnSpc>
                <a:spcPct val="90000"/>
              </a:lnSpc>
              <a:spcAft>
                <a:spcPts val="600"/>
              </a:spcAft>
            </a:pPr>
            <a:endParaRPr lang="en-US" sz="2800" dirty="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  Use the question as a starting point and   </a:t>
            </a:r>
          </a:p>
          <a:p>
            <a:pPr>
              <a:lnSpc>
                <a:spcPct val="90000"/>
              </a:lnSpc>
              <a:spcAft>
                <a:spcPts val="600"/>
              </a:spcAft>
            </a:pPr>
            <a:r>
              <a:rPr lang="en-US" sz="2800" dirty="0">
                <a:latin typeface="Arial" panose="020B0604020202020204" pitchFamily="34" charset="0"/>
                <a:cs typeface="Arial" panose="020B0604020202020204" pitchFamily="34" charset="0"/>
              </a:rPr>
              <a:t>    see where your imagination takes you…</a:t>
            </a:r>
          </a:p>
          <a:p>
            <a:pPr indent="-228600">
              <a:lnSpc>
                <a:spcPct val="90000"/>
              </a:lnSpc>
              <a:spcAft>
                <a:spcPts val="600"/>
              </a:spcAft>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6785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34A535-00FB-431F-AA3E-71F231D0969D}"/>
              </a:ext>
            </a:extLst>
          </p:cNvPr>
          <p:cNvSpPr txBox="1"/>
          <p:nvPr/>
        </p:nvSpPr>
        <p:spPr>
          <a:xfrm>
            <a:off x="791111" y="4914765"/>
            <a:ext cx="11044718" cy="1104817"/>
          </a:xfrm>
          <a:prstGeom prst="rect">
            <a:avLst/>
          </a:prstGeom>
          <a:noFill/>
        </p:spPr>
        <p:txBody>
          <a:bodyPr vert="horz" lIns="91440" tIns="45720" rIns="91440" bIns="45720" rtlCol="0" anchor="ctr">
            <a:normAutofit/>
          </a:bodyPr>
          <a:lstStyle/>
          <a:p>
            <a:pPr>
              <a:lnSpc>
                <a:spcPct val="90000"/>
              </a:lnSpc>
              <a:spcBef>
                <a:spcPct val="0"/>
              </a:spcBef>
              <a:spcAft>
                <a:spcPts val="600"/>
              </a:spcAft>
            </a:pPr>
            <a:r>
              <a:rPr lang="en-US" sz="3200" dirty="0">
                <a:latin typeface="Arial" panose="020B0604020202020204" pitchFamily="34" charset="0"/>
                <a:ea typeface="+mj-ea"/>
                <a:cs typeface="Arial" panose="020B0604020202020204" pitchFamily="34" charset="0"/>
              </a:rPr>
              <a:t>        </a:t>
            </a:r>
            <a:r>
              <a:rPr lang="en-US" sz="3200" kern="1200" dirty="0">
                <a:latin typeface="Arial" panose="020B0604020202020204" pitchFamily="34" charset="0"/>
                <a:ea typeface="+mj-ea"/>
                <a:cs typeface="Arial" panose="020B0604020202020204" pitchFamily="34" charset="0"/>
              </a:rPr>
              <a:t>THINK                    </a:t>
            </a:r>
            <a:r>
              <a:rPr lang="en-US" sz="3200" dirty="0">
                <a:latin typeface="Arial" panose="020B0604020202020204" pitchFamily="34" charset="0"/>
                <a:ea typeface="+mj-ea"/>
                <a:cs typeface="Arial" panose="020B0604020202020204" pitchFamily="34" charset="0"/>
              </a:rPr>
              <a:t>WONDER                  </a:t>
            </a:r>
            <a:r>
              <a:rPr lang="en-US" sz="3200" kern="1200" dirty="0">
                <a:latin typeface="Arial" panose="020B0604020202020204" pitchFamily="34" charset="0"/>
                <a:ea typeface="+mj-ea"/>
                <a:cs typeface="Arial" panose="020B0604020202020204" pitchFamily="34" charset="0"/>
              </a:rPr>
              <a:t>CREATE</a:t>
            </a:r>
          </a:p>
        </p:txBody>
      </p:sp>
      <p:pic>
        <p:nvPicPr>
          <p:cNvPr id="4" name="Picture 3">
            <a:extLst>
              <a:ext uri="{FF2B5EF4-FFF2-40B4-BE49-F238E27FC236}">
                <a16:creationId xmlns:a16="http://schemas.microsoft.com/office/drawing/2014/main" id="{3BCB2C7C-8DE6-4E70-9467-D1391075666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84464" y="1560429"/>
            <a:ext cx="3532062" cy="3499807"/>
          </a:xfrm>
          <a:prstGeom prst="rect">
            <a:avLst/>
          </a:prstGeom>
        </p:spPr>
      </p:pic>
      <p:sp>
        <p:nvSpPr>
          <p:cNvPr id="3" name="TextBox 2">
            <a:extLst>
              <a:ext uri="{FF2B5EF4-FFF2-40B4-BE49-F238E27FC236}">
                <a16:creationId xmlns:a16="http://schemas.microsoft.com/office/drawing/2014/main" id="{106B1FA0-646A-4A66-BBB6-D78EFEB7E746}"/>
              </a:ext>
            </a:extLst>
          </p:cNvPr>
          <p:cNvSpPr txBox="1"/>
          <p:nvPr/>
        </p:nvSpPr>
        <p:spPr>
          <a:xfrm>
            <a:off x="717422" y="581821"/>
            <a:ext cx="10033452" cy="523220"/>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We’re going to follow a three-step creative thinking process….</a:t>
            </a:r>
          </a:p>
        </p:txBody>
      </p:sp>
      <p:pic>
        <p:nvPicPr>
          <p:cNvPr id="5" name="Picture 4">
            <a:extLst>
              <a:ext uri="{FF2B5EF4-FFF2-40B4-BE49-F238E27FC236}">
                <a16:creationId xmlns:a16="http://schemas.microsoft.com/office/drawing/2014/main" id="{22963206-56A6-427F-A5D3-04342E7F86D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386565" y="1560429"/>
            <a:ext cx="3612705" cy="3499807"/>
          </a:xfrm>
          <a:prstGeom prst="rect">
            <a:avLst/>
          </a:prstGeom>
        </p:spPr>
      </p:pic>
      <p:pic>
        <p:nvPicPr>
          <p:cNvPr id="7" name="Picture 6">
            <a:extLst>
              <a:ext uri="{FF2B5EF4-FFF2-40B4-BE49-F238E27FC236}">
                <a16:creationId xmlns:a16="http://schemas.microsoft.com/office/drawing/2014/main" id="{CAF2AB3D-6EFB-44C1-8DD9-48A9BFA64DC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8169309" y="1560429"/>
            <a:ext cx="3539368" cy="3475017"/>
          </a:xfrm>
          <a:prstGeom prst="rect">
            <a:avLst/>
          </a:prstGeom>
        </p:spPr>
      </p:pic>
    </p:spTree>
    <p:extLst>
      <p:ext uri="{BB962C8B-B14F-4D97-AF65-F5344CB8AC3E}">
        <p14:creationId xmlns:p14="http://schemas.microsoft.com/office/powerpoint/2010/main" val="2591096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AF22"/>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34A535-00FB-431F-AA3E-71F231D0969D}"/>
              </a:ext>
            </a:extLst>
          </p:cNvPr>
          <p:cNvSpPr txBox="1"/>
          <p:nvPr/>
        </p:nvSpPr>
        <p:spPr>
          <a:xfrm>
            <a:off x="1028700" y="1967266"/>
            <a:ext cx="2628900" cy="2547257"/>
          </a:xfrm>
          <a:prstGeom prst="rect">
            <a:avLst/>
          </a:prstGeom>
          <a:noFill/>
        </p:spPr>
        <p:txBody>
          <a:bodyPr vert="horz" lIns="91440" tIns="45720" rIns="91440" bIns="45720" rtlCol="0" anchor="ctr">
            <a:normAutofit/>
          </a:bodyPr>
          <a:lstStyle/>
          <a:p>
            <a:pPr algn="ctr">
              <a:lnSpc>
                <a:spcPct val="90000"/>
              </a:lnSpc>
              <a:spcBef>
                <a:spcPct val="0"/>
              </a:spcBef>
              <a:spcAft>
                <a:spcPts val="600"/>
              </a:spcAft>
            </a:pPr>
            <a:r>
              <a:rPr lang="en-US" sz="4000" kern="1200" dirty="0">
                <a:solidFill>
                  <a:srgbClr val="FFFFFF"/>
                </a:solidFill>
                <a:latin typeface="Arial" panose="020B0604020202020204" pitchFamily="34" charset="0"/>
                <a:ea typeface="+mj-ea"/>
                <a:cs typeface="Arial" panose="020B0604020202020204" pitchFamily="34" charset="0"/>
              </a:rPr>
              <a:t>Step 1 THINK</a:t>
            </a:r>
          </a:p>
        </p:txBody>
      </p:sp>
      <p:pic>
        <p:nvPicPr>
          <p:cNvPr id="4" name="Picture 3">
            <a:extLst>
              <a:ext uri="{FF2B5EF4-FFF2-40B4-BE49-F238E27FC236}">
                <a16:creationId xmlns:a16="http://schemas.microsoft.com/office/drawing/2014/main" id="{3BCB2C7C-8DE6-4E70-9467-D1391075666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527804" y="-1"/>
            <a:ext cx="6791058" cy="6698751"/>
          </a:xfrm>
          <a:prstGeom prst="rect">
            <a:avLst/>
          </a:prstGeom>
          <a:solidFill>
            <a:srgbClr val="F0AF22"/>
          </a:solidFill>
          <a:ln>
            <a:solidFill>
              <a:srgbClr val="F0AF22"/>
            </a:solidFill>
          </a:ln>
        </p:spPr>
      </p:pic>
    </p:spTree>
    <p:extLst>
      <p:ext uri="{BB962C8B-B14F-4D97-AF65-F5344CB8AC3E}">
        <p14:creationId xmlns:p14="http://schemas.microsoft.com/office/powerpoint/2010/main" val="42099386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3130</TotalTime>
  <Words>1679</Words>
  <Application>Microsoft Office PowerPoint</Application>
  <PresentationFormat>Widescreen</PresentationFormat>
  <Paragraphs>245</Paragraphs>
  <Slides>34</Slides>
  <Notes>29</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Click the links to zoom in or find out more about the artworks on the previous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 this video by artist Constant Vigier to find out how he got inspired by the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Lay out all your experiments.  What do you think is the most creative, exciting or unusual idea?   Decide how you will make this into your final artwork.  </vt:lpstr>
      <vt:lpstr>Remember  your art can be 2D, 3D, sound, video or creative writing.  It can be any shape or size.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Conacher</dc:creator>
  <cp:lastModifiedBy>Philip Hunt</cp:lastModifiedBy>
  <cp:revision>114</cp:revision>
  <dcterms:created xsi:type="dcterms:W3CDTF">2021-12-02T19:56:58Z</dcterms:created>
  <dcterms:modified xsi:type="dcterms:W3CDTF">2022-12-16T12:18:43Z</dcterms:modified>
</cp:coreProperties>
</file>